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3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E932-A341-46C2-9DBD-E7B63A8479D8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880F95-9ED9-4922-AD93-076EA2A050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9A24F-D44A-4EE4-8DA7-A7D802574DDA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589FC-2EB0-4058-A4BA-9B4EA68EB5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5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D7721-8027-4FC9-A823-66AD61D8FE78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5215-E40E-46E9-95B3-E8BF02254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95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5DD1-D675-46D0-AA3E-5D5D0C575D71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A2ADF-A390-47A2-919F-224CEE9C9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67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FACC3-C904-477A-B1EB-3BD1FE24ABCD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A7588-236A-4E4D-8F7C-1C74807E43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527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E5A80-1334-4DCE-B7E8-79EEDC515E26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E6AC0-B370-4445-974C-3956C60CC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34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72F634-68AF-437A-8EFC-685EEC4E348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8ADAA-5296-4007-9E57-BEE5A5E7BDEA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7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240FE-30EF-4865-B1A7-20CD934A9204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56780-CBDA-480A-970E-972BF226B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9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EE4D3-40B5-4429-93B2-EA055C13BBD8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7B903-9B8A-483E-884A-66E9C1EA6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76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1CD47-4B7E-47A3-B3D9-22956216B020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D30EA2-E5C7-4983-ABDC-89F67AD89C1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8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7B58-661D-4F17-BF58-1004960BB9D2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2E02C0-A8B7-4795-AF88-D908E074158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0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3CA5E8-5BC8-4745-A8E6-4D5C6D342BF2}" type="datetimeFigureOut">
              <a:rPr lang="en-US"/>
              <a:pPr>
                <a:defRPr/>
              </a:pPr>
              <a:t>11/28/2016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  <a:latin typeface="Constantia" panose="02030602050306030303" pitchFamily="18" charset="0"/>
              </a:defRPr>
            </a:lvl1pPr>
          </a:lstStyle>
          <a:p>
            <a:fld id="{ADB497F2-8050-4D35-9A69-E02ECF7CC3D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5" r:id="rId5"/>
    <p:sldLayoutId id="2147483680" r:id="rId6"/>
    <p:sldLayoutId id="2147483679" r:id="rId7"/>
    <p:sldLayoutId id="2147483686" r:id="rId8"/>
    <p:sldLayoutId id="2147483687" r:id="rId9"/>
    <p:sldLayoutId id="2147483678" r:id="rId10"/>
    <p:sldLayoutId id="21474836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Chemistry\Chapter%2008\Five%20Major%20Chemical%20Reactions_1.wm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Chemistry\Chapter%2008\The%20Five%20Major%20Class%20of%20Chemical%20Reactions_1%20Demos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2" descr="Gratuitous atom graphi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29654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581400"/>
            <a:ext cx="5943600" cy="2971800"/>
          </a:xfrm>
        </p:spPr>
        <p:txBody>
          <a:bodyPr/>
          <a:lstStyle/>
          <a:p>
            <a:pPr algn="l"/>
            <a:r>
              <a:rPr lang="en-US" altLang="en-US" sz="2800" smtClean="0"/>
              <a:t>Combustion</a:t>
            </a:r>
          </a:p>
          <a:p>
            <a:pPr algn="l"/>
            <a:r>
              <a:rPr lang="en-US" altLang="en-US" sz="2800" smtClean="0"/>
              <a:t>Synthesis</a:t>
            </a:r>
          </a:p>
          <a:p>
            <a:pPr algn="l"/>
            <a:r>
              <a:rPr lang="en-US" altLang="en-US" sz="2800" smtClean="0"/>
              <a:t>Decomposition</a:t>
            </a:r>
          </a:p>
          <a:p>
            <a:pPr algn="l"/>
            <a:r>
              <a:rPr lang="en-US" altLang="en-US" sz="2800" smtClean="0"/>
              <a:t>Single Replacement (Displacement)</a:t>
            </a:r>
          </a:p>
          <a:p>
            <a:pPr algn="l"/>
            <a:r>
              <a:rPr lang="en-US" altLang="en-US" sz="2800" smtClean="0"/>
              <a:t>Double Replacement (Displacement)</a:t>
            </a:r>
          </a:p>
          <a:p>
            <a:pPr algn="l"/>
            <a:r>
              <a:rPr lang="en-US" altLang="en-US" sz="2800" smtClean="0"/>
              <a:t>Acid-Base</a:t>
            </a:r>
          </a:p>
          <a:p>
            <a:pPr algn="l"/>
            <a:endParaRPr lang="en-US" altLang="en-US" sz="280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305800" cy="1981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Types of Chemical Reactions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1)  NaOH + KNO</a:t>
            </a:r>
            <a:r>
              <a:rPr lang="en-US" altLang="en-US" sz="2200" b="1" baseline="-25000" smtClean="0"/>
              <a:t>3</a:t>
            </a:r>
            <a:r>
              <a:rPr lang="en-US" altLang="en-US" sz="2200" b="1" smtClean="0"/>
              <a:t>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NaNO</a:t>
            </a:r>
            <a:r>
              <a:rPr lang="en-US" altLang="en-US" sz="2200" b="1" baseline="-25000" smtClean="0"/>
              <a:t>3</a:t>
            </a:r>
            <a:r>
              <a:rPr lang="en-US" altLang="en-US" sz="2200" b="1" smtClean="0"/>
              <a:t> + KOH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     double displacement </a:t>
            </a:r>
            <a:endParaRPr lang="en-US" altLang="en-US" sz="2200" b="1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2)  CH</a:t>
            </a:r>
            <a:r>
              <a:rPr lang="en-US" altLang="en-US" sz="2200" b="1" baseline="-25000" smtClean="0"/>
              <a:t>4</a:t>
            </a:r>
            <a:r>
              <a:rPr lang="en-US" altLang="en-US" sz="2200" b="1" smtClean="0"/>
              <a:t> + 2 O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CO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 + 2 H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O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        combustion </a:t>
            </a:r>
            <a:endParaRPr lang="en-US" altLang="en-US" sz="2200" b="1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3)  2 Fe + 6 NaBr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2 FeBr</a:t>
            </a:r>
            <a:r>
              <a:rPr lang="en-US" altLang="en-US" sz="2200" b="1" baseline="-25000" smtClean="0"/>
              <a:t>3</a:t>
            </a:r>
            <a:r>
              <a:rPr lang="en-US" altLang="en-US" sz="2200" b="1" smtClean="0"/>
              <a:t> + 6 Na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   single displacement</a:t>
            </a:r>
            <a:endParaRPr lang="en-US" altLang="en-US" sz="2200" b="1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4)  CaSO</a:t>
            </a:r>
            <a:r>
              <a:rPr lang="en-US" altLang="en-US" sz="2200" b="1" baseline="-25000" smtClean="0"/>
              <a:t>4</a:t>
            </a:r>
            <a:r>
              <a:rPr lang="en-US" altLang="en-US" sz="2200" b="1" smtClean="0"/>
              <a:t> + Mg(OH)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Ca(OH)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 + MgSO</a:t>
            </a:r>
            <a:r>
              <a:rPr lang="en-US" altLang="en-US" sz="2200" b="1" baseline="-25000" smtClean="0"/>
              <a:t>4</a:t>
            </a:r>
            <a:r>
              <a:rPr lang="en-US" altLang="en-US" sz="2200" b="1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             double displacement</a:t>
            </a:r>
            <a:endParaRPr lang="en-US" altLang="en-US" sz="2200" b="1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5)  NH</a:t>
            </a:r>
            <a:r>
              <a:rPr lang="en-US" altLang="en-US" sz="2200" b="1" baseline="-25000" smtClean="0"/>
              <a:t>4</a:t>
            </a:r>
            <a:r>
              <a:rPr lang="en-US" altLang="en-US" sz="2200" b="1" smtClean="0"/>
              <a:t>OH + HBr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H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O + NH</a:t>
            </a:r>
            <a:r>
              <a:rPr lang="en-US" altLang="en-US" sz="2200" b="1" baseline="-25000" smtClean="0"/>
              <a:t>4</a:t>
            </a:r>
            <a:r>
              <a:rPr lang="en-US" altLang="en-US" sz="2200" b="1" smtClean="0"/>
              <a:t>Br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                 acid-base</a:t>
            </a:r>
            <a:endParaRPr lang="en-US" altLang="en-US" sz="2200" b="1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6)  Pb + O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PbO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  synthesis</a:t>
            </a:r>
            <a:endParaRPr lang="en-US" altLang="en-US" sz="2200" b="1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b="1" smtClean="0"/>
              <a:t>7)  Na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CO</a:t>
            </a:r>
            <a:r>
              <a:rPr lang="en-US" altLang="en-US" sz="2200" b="1" baseline="-25000" smtClean="0"/>
              <a:t>3</a:t>
            </a:r>
            <a:r>
              <a:rPr lang="en-US" altLang="en-US" sz="2200" b="1" smtClean="0"/>
              <a:t> </a:t>
            </a:r>
            <a:r>
              <a:rPr lang="en-US" altLang="en-US" sz="2200" b="1" smtClean="0">
                <a:sym typeface="Wingdings" panose="05000000000000000000" pitchFamily="2" charset="2"/>
              </a:rPr>
              <a:t> </a:t>
            </a:r>
            <a:r>
              <a:rPr lang="en-US" altLang="en-US" sz="2200" b="1" smtClean="0"/>
              <a:t>Na</a:t>
            </a:r>
            <a:r>
              <a:rPr lang="en-US" altLang="en-US" sz="2200" b="1" baseline="-25000" smtClean="0"/>
              <a:t>2</a:t>
            </a:r>
            <a:r>
              <a:rPr lang="en-US" altLang="en-US" sz="2200" b="1" smtClean="0"/>
              <a:t>O + CO</a:t>
            </a:r>
            <a:r>
              <a:rPr lang="en-US" altLang="en-US" sz="2200" b="1" baseline="-25000" smtClean="0"/>
              <a:t>2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200" smtClean="0"/>
              <a:t>          decomposition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Sample Problems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  <p:pic>
        <p:nvPicPr>
          <p:cNvPr id="4" name="Five Major Chemical Reactions_1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4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  <p:pic>
        <p:nvPicPr>
          <p:cNvPr id="4" name="The Five Major Class of Chemical Reactions_1 Demos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36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smtClean="0"/>
              <a:t>A combustion reaction is when oxygen combines with another compound to form water and carbon dioxide.</a:t>
            </a:r>
          </a:p>
          <a:p>
            <a:r>
              <a:rPr lang="en-US" altLang="en-US" sz="3200" smtClean="0"/>
              <a:t>These reactions are exothermic, meaning they produce heat. </a:t>
            </a:r>
          </a:p>
          <a:p>
            <a:endParaRPr lang="en-US" altLang="en-US" sz="1000" smtClean="0"/>
          </a:p>
          <a:p>
            <a:r>
              <a:rPr lang="en-US" altLang="en-US" sz="3200" smtClean="0"/>
              <a:t>For example the burning of napthalene: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/>
              <a:t>C</a:t>
            </a:r>
            <a:r>
              <a:rPr lang="en-US" altLang="en-US" sz="3200" b="1" baseline="-25000" smtClean="0"/>
              <a:t>10</a:t>
            </a:r>
            <a:r>
              <a:rPr lang="en-US" altLang="en-US" sz="3200" b="1" smtClean="0"/>
              <a:t>H</a:t>
            </a:r>
            <a:r>
              <a:rPr lang="en-US" altLang="en-US" sz="3200" b="1" baseline="-25000" smtClean="0"/>
              <a:t>8</a:t>
            </a:r>
            <a:r>
              <a:rPr lang="en-US" altLang="en-US" sz="3200" b="1" smtClean="0"/>
              <a:t> + O</a:t>
            </a:r>
            <a:r>
              <a:rPr lang="en-US" altLang="en-US" sz="3200" b="1" baseline="-25000" smtClean="0"/>
              <a:t>2</a:t>
            </a:r>
            <a:r>
              <a:rPr lang="en-US" altLang="en-US" sz="3200" b="1" smtClean="0"/>
              <a:t> </a:t>
            </a:r>
            <a:r>
              <a:rPr lang="en-US" altLang="en-US" sz="3200" b="1" smtClean="0">
                <a:sym typeface="Wingdings" panose="05000000000000000000" pitchFamily="2" charset="2"/>
              </a:rPr>
              <a:t> </a:t>
            </a:r>
            <a:r>
              <a:rPr lang="en-US" altLang="en-US" sz="3200" b="1" smtClean="0"/>
              <a:t>CO2 + H</a:t>
            </a:r>
            <a:r>
              <a:rPr lang="en-US" altLang="en-US" sz="3200" b="1" baseline="-25000" smtClean="0"/>
              <a:t>2</a:t>
            </a:r>
            <a:r>
              <a:rPr lang="en-US" altLang="en-US" sz="3200" b="1" smtClean="0"/>
              <a:t>O</a:t>
            </a:r>
            <a:endParaRPr lang="en-US" altLang="en-US" sz="3200" smtClean="0"/>
          </a:p>
          <a:p>
            <a:endParaRPr lang="en-US" altLang="en-US" sz="32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Combustion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r>
              <a:rPr lang="en-US" altLang="en-US" sz="3200" smtClean="0"/>
              <a:t>A synthesis reaction is when two or more simple compounds combine to form a more complicated one. </a:t>
            </a:r>
          </a:p>
          <a:p>
            <a:r>
              <a:rPr lang="en-US" altLang="en-US" sz="3200" smtClean="0"/>
              <a:t>These reactions come in the general form of: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/>
              <a:t>A + B </a:t>
            </a:r>
            <a:r>
              <a:rPr lang="en-US" altLang="en-US" sz="3200" b="1" smtClean="0">
                <a:sym typeface="Wingdings" panose="05000000000000000000" pitchFamily="2" charset="2"/>
              </a:rPr>
              <a:t> </a:t>
            </a:r>
            <a:r>
              <a:rPr lang="en-US" altLang="en-US" sz="3200" b="1" smtClean="0"/>
              <a:t>AB</a:t>
            </a:r>
            <a:endParaRPr lang="en-US" altLang="en-US" sz="3200" smtClean="0"/>
          </a:p>
          <a:p>
            <a:endParaRPr lang="en-US" altLang="en-US" sz="1000" smtClean="0"/>
          </a:p>
          <a:p>
            <a:r>
              <a:rPr lang="en-US" altLang="en-US" sz="3200" smtClean="0"/>
              <a:t>For example iron and oxygen combine to yield iron (III) oxide:  (write the equation)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400" b="1" smtClean="0">
                <a:latin typeface="Times New Roman" panose="02020603050405020304" pitchFamily="18" charset="0"/>
              </a:rPr>
              <a:t>4Fe + 3O</a:t>
            </a:r>
            <a:r>
              <a:rPr lang="en-US" altLang="en-US" sz="3400" b="1" baseline="-25000" smtClean="0">
                <a:latin typeface="Times New Roman" panose="02020603050405020304" pitchFamily="18" charset="0"/>
              </a:rPr>
              <a:t>2</a:t>
            </a:r>
            <a:r>
              <a:rPr lang="en-US" altLang="en-US" sz="3400" b="1" smtClean="0">
                <a:latin typeface="Times New Roman" panose="02020603050405020304" pitchFamily="18" charset="0"/>
              </a:rPr>
              <a:t> </a:t>
            </a:r>
            <a:r>
              <a:rPr lang="en-US" altLang="en-US" sz="3400" b="1" smtClean="0"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400" b="1" smtClean="0">
                <a:latin typeface="Times New Roman" panose="02020603050405020304" pitchFamily="18" charset="0"/>
              </a:rPr>
              <a:t>2Fe</a:t>
            </a:r>
            <a:r>
              <a:rPr lang="en-US" altLang="en-US" sz="3400" b="1" baseline="-25000" smtClean="0">
                <a:latin typeface="Times New Roman" panose="02020603050405020304" pitchFamily="18" charset="0"/>
              </a:rPr>
              <a:t>2</a:t>
            </a:r>
            <a:r>
              <a:rPr lang="en-US" altLang="en-US" sz="3400" b="1" smtClean="0">
                <a:latin typeface="Times New Roman" panose="02020603050405020304" pitchFamily="18" charset="0"/>
              </a:rPr>
              <a:t>O</a:t>
            </a:r>
            <a:r>
              <a:rPr lang="en-US" altLang="en-US" sz="3400" b="1" baseline="-25000" smtClean="0">
                <a:latin typeface="Times New Roman" panose="02020603050405020304" pitchFamily="18" charset="0"/>
              </a:rPr>
              <a:t>3</a:t>
            </a:r>
            <a:r>
              <a:rPr lang="en-US" altLang="en-US" sz="3400" baseline="-25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Synthesis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r>
              <a:rPr lang="en-US" altLang="en-US" sz="3200" smtClean="0"/>
              <a:t>A decomposition reaction is the opposite of a synthesis reaction - a complex molecule breaks down to make simpler ones. </a:t>
            </a:r>
          </a:p>
          <a:p>
            <a:r>
              <a:rPr lang="en-US" altLang="en-US" sz="3200" smtClean="0"/>
              <a:t>These reactions come in the general form: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/>
              <a:t>AB </a:t>
            </a:r>
            <a:r>
              <a:rPr lang="en-US" altLang="en-US" sz="3200" b="1" smtClean="0">
                <a:sym typeface="Wingdings" panose="05000000000000000000" pitchFamily="2" charset="2"/>
              </a:rPr>
              <a:t> </a:t>
            </a:r>
            <a:r>
              <a:rPr lang="en-US" altLang="en-US" sz="3200" b="1" smtClean="0"/>
              <a:t>A + B</a:t>
            </a:r>
          </a:p>
          <a:p>
            <a:pPr algn="ctr">
              <a:buFont typeface="Wingdings 2" panose="05020102010507070707" pitchFamily="18" charset="2"/>
              <a:buNone/>
            </a:pPr>
            <a:endParaRPr lang="en-US" altLang="en-US" sz="1000" smtClean="0"/>
          </a:p>
          <a:p>
            <a:r>
              <a:rPr lang="en-US" altLang="en-US" sz="3200" smtClean="0"/>
              <a:t>For example the electrolysis of water to make oxygen and hydrogen gas: 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smtClean="0"/>
              <a:t>(write the formula)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</a:t>
            </a:r>
            <a:r>
              <a:rPr lang="en-US" altLang="en-US" sz="32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</a:t>
            </a:r>
            <a:r>
              <a:rPr lang="en-US" altLang="en-US" sz="32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en-US" altLang="en-US" sz="32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altLang="en-US" sz="32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Decomposition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r>
              <a:rPr lang="en-US" altLang="en-US" sz="3200" smtClean="0"/>
              <a:t>This is when one element trades places with another element in a compound. </a:t>
            </a:r>
          </a:p>
          <a:p>
            <a:r>
              <a:rPr lang="en-US" altLang="en-US" sz="3200" smtClean="0"/>
              <a:t>These reactions come in the general form of: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/>
              <a:t>A + BC </a:t>
            </a:r>
            <a:r>
              <a:rPr lang="en-US" altLang="en-US" sz="3200" b="1" smtClean="0">
                <a:sym typeface="Wingdings" panose="05000000000000000000" pitchFamily="2" charset="2"/>
              </a:rPr>
              <a:t> </a:t>
            </a:r>
            <a:r>
              <a:rPr lang="en-US" altLang="en-US" sz="3200" b="1" smtClean="0"/>
              <a:t>AC + B</a:t>
            </a:r>
          </a:p>
          <a:p>
            <a:pPr algn="ctr">
              <a:buFont typeface="Wingdings 2" panose="05020102010507070707" pitchFamily="18" charset="2"/>
              <a:buNone/>
            </a:pPr>
            <a:endParaRPr lang="en-US" altLang="en-US" sz="1000" smtClean="0"/>
          </a:p>
          <a:p>
            <a:r>
              <a:rPr lang="en-US" altLang="en-US" sz="3200" smtClean="0"/>
              <a:t>For example magnesium replaces hydrogen in water to make magnesium hydroxide and hydrogen gas: (write the formula)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 + 2H</a:t>
            </a:r>
            <a:r>
              <a:rPr lang="en-US" altLang="en-US" sz="32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Mg(OH)</a:t>
            </a:r>
            <a:r>
              <a:rPr lang="en-US" altLang="en-US" sz="32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en-US" sz="3200" b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Single displacement</a:t>
            </a:r>
            <a:endParaRPr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3124200" y="3429000"/>
            <a:ext cx="914400" cy="3048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 rot="10800000">
            <a:off x="3048000" y="4191000"/>
            <a:ext cx="914400" cy="3048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334000"/>
          </a:xfrm>
        </p:spPr>
        <p:txBody>
          <a:bodyPr/>
          <a:lstStyle/>
          <a:p>
            <a:r>
              <a:rPr lang="en-US" altLang="en-US" sz="3200" dirty="0" smtClean="0"/>
              <a:t>The anions and cations of two different molecules switch places, forming two entirely different compounds. </a:t>
            </a:r>
          </a:p>
          <a:p>
            <a:r>
              <a:rPr lang="en-US" altLang="en-US" sz="3200" dirty="0" smtClean="0"/>
              <a:t>These reactions are in the general form: </a:t>
            </a:r>
          </a:p>
          <a:p>
            <a:endParaRPr lang="en-US" altLang="en-US" sz="1000" dirty="0" smtClean="0"/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dirty="0" smtClean="0"/>
              <a:t>AB + CD </a:t>
            </a:r>
            <a:r>
              <a:rPr lang="en-US" altLang="en-US" sz="3200" b="1" dirty="0" smtClean="0">
                <a:sym typeface="Wingdings" panose="05000000000000000000" pitchFamily="2" charset="2"/>
              </a:rPr>
              <a:t> </a:t>
            </a:r>
            <a:r>
              <a:rPr lang="en-US" altLang="en-US" sz="3200" b="1" dirty="0" smtClean="0"/>
              <a:t>AD + CB</a:t>
            </a:r>
          </a:p>
          <a:p>
            <a:pPr algn="ctr">
              <a:buFont typeface="Wingdings 2" panose="05020102010507070707" pitchFamily="18" charset="2"/>
              <a:buNone/>
            </a:pPr>
            <a:endParaRPr lang="en-US" altLang="en-US" sz="1000" dirty="0" smtClean="0"/>
          </a:p>
          <a:p>
            <a:r>
              <a:rPr lang="en-US" altLang="en-US" sz="3200" dirty="0" smtClean="0"/>
              <a:t>For example the reaction of lead (II) nitrate with potassium iodide to form lead (II) iodide and potassium nitrate: </a:t>
            </a:r>
            <a:r>
              <a:rPr lang="en-US" altLang="en-US" sz="3200" dirty="0" smtClean="0"/>
              <a:t>(All </a:t>
            </a:r>
            <a:r>
              <a:rPr lang="en-US" altLang="en-US" sz="3200" dirty="0" err="1" smtClean="0"/>
              <a:t>ppt</a:t>
            </a:r>
            <a:r>
              <a:rPr lang="en-US" altLang="en-US" sz="3200" dirty="0" smtClean="0"/>
              <a:t> reactions are DD/DR)</a:t>
            </a:r>
            <a:endParaRPr lang="en-US" altLang="en-US" sz="3200" dirty="0" smtClean="0"/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Pb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alt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+ 2KI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PbI</a:t>
            </a:r>
            <a:r>
              <a:rPr lang="en-US" alt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+ 2KNO</a:t>
            </a:r>
            <a:r>
              <a:rPr lang="en-US" alt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Double displacement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72000"/>
          </a:xfrm>
        </p:spPr>
        <p:txBody>
          <a:bodyPr/>
          <a:lstStyle/>
          <a:p>
            <a:r>
              <a:rPr lang="en-US" altLang="en-US" sz="3200" smtClean="0"/>
              <a:t>This is a special kind of double displacement reaction that takes place when an acid and base react with each other. </a:t>
            </a:r>
          </a:p>
          <a:p>
            <a:r>
              <a:rPr lang="en-US" altLang="en-US" sz="3200" smtClean="0"/>
              <a:t>The H</a:t>
            </a:r>
            <a:r>
              <a:rPr lang="en-US" altLang="en-US" sz="3200" baseline="30000" smtClean="0"/>
              <a:t>+</a:t>
            </a:r>
            <a:r>
              <a:rPr lang="en-US" altLang="en-US" sz="3200" smtClean="0"/>
              <a:t> ion in the acid reacts with the OH</a:t>
            </a:r>
            <a:r>
              <a:rPr lang="en-US" altLang="en-US" sz="3200" baseline="30000" smtClean="0"/>
              <a:t>-</a:t>
            </a:r>
            <a:r>
              <a:rPr lang="en-US" altLang="en-US" sz="3200" smtClean="0"/>
              <a:t> ion in the base, causing the formation of water. </a:t>
            </a:r>
          </a:p>
          <a:p>
            <a:r>
              <a:rPr lang="en-US" altLang="en-US" sz="3200" smtClean="0"/>
              <a:t>Generally, the product of this reaction is some ionic salt and water: 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/>
              <a:t>HA + BOH </a:t>
            </a:r>
            <a:r>
              <a:rPr lang="en-US" altLang="en-US" sz="3200" b="1" smtClean="0">
                <a:sym typeface="Wingdings" panose="05000000000000000000" pitchFamily="2" charset="2"/>
              </a:rPr>
              <a:t> </a:t>
            </a:r>
            <a:r>
              <a:rPr lang="en-US" altLang="en-US" sz="3200" b="1" smtClean="0"/>
              <a:t>BA + H</a:t>
            </a:r>
            <a:r>
              <a:rPr lang="en-US" altLang="en-US" sz="3200" b="1" baseline="-25000" smtClean="0"/>
              <a:t>2</a:t>
            </a:r>
            <a:r>
              <a:rPr lang="en-US" altLang="en-US" sz="3200" b="1" smtClean="0"/>
              <a:t>O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Acid-base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smtClean="0"/>
              <a:t>One example of an acid-base reaction is the reaction of hydrochloric acid with sodium hydroxide: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smtClean="0"/>
              <a:t>(write the equation)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en-US" altLang="en-US" sz="3200" b="1" smtClean="0"/>
              <a:t>HCl + NaOH ---&gt; NaCl + H</a:t>
            </a:r>
            <a:r>
              <a:rPr lang="en-US" altLang="en-US" sz="3200" b="1" baseline="-25000" smtClean="0"/>
              <a:t>2</a:t>
            </a:r>
            <a:r>
              <a:rPr lang="en-US" altLang="en-US" sz="3200" b="1" smtClean="0"/>
              <a:t>O</a:t>
            </a:r>
            <a:endParaRPr lang="en-US" altLang="en-US" sz="3200" smtClean="0"/>
          </a:p>
          <a:p>
            <a:endParaRPr lang="en-US" altLang="en-US" sz="32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Acid-base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z="8000" smtClean="0"/>
              <a:t>Questions?</a:t>
            </a:r>
            <a:endParaRPr sz="8000"/>
          </a:p>
        </p:txBody>
      </p:sp>
      <p:pic>
        <p:nvPicPr>
          <p:cNvPr id="6146" name="Picture 2" descr="http://4.bp.blogspot.com/_eHzLCV2RSqc/R4gSFobzXFI/AAAAAAAAASg/QI2gQfYixQ4/s320/strange+bedfellow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50355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621</TotalTime>
  <Words>409</Words>
  <Application>Microsoft Office PowerPoint</Application>
  <PresentationFormat>On-screen Show (4:3)</PresentationFormat>
  <Paragraphs>68</Paragraphs>
  <Slides>12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Constantia</vt:lpstr>
      <vt:lpstr>Arial</vt:lpstr>
      <vt:lpstr>Wingdings 2</vt:lpstr>
      <vt:lpstr>Calibri</vt:lpstr>
      <vt:lpstr>Wingdings</vt:lpstr>
      <vt:lpstr>Times New Roman</vt:lpstr>
      <vt:lpstr>Paper</vt:lpstr>
      <vt:lpstr>Types of Chemical Reactions</vt:lpstr>
      <vt:lpstr>Combustion</vt:lpstr>
      <vt:lpstr>Synthesis</vt:lpstr>
      <vt:lpstr>Decomposition</vt:lpstr>
      <vt:lpstr>Single displacement</vt:lpstr>
      <vt:lpstr>Double displacement</vt:lpstr>
      <vt:lpstr>Acid-base</vt:lpstr>
      <vt:lpstr>Acid-base</vt:lpstr>
      <vt:lpstr>Questions?</vt:lpstr>
      <vt:lpstr>Sample Problems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Chemical Reactions</dc:title>
  <dc:creator>Mark</dc:creator>
  <cp:lastModifiedBy>Windows User</cp:lastModifiedBy>
  <cp:revision>6</cp:revision>
  <dcterms:created xsi:type="dcterms:W3CDTF">2010-11-10T02:19:21Z</dcterms:created>
  <dcterms:modified xsi:type="dcterms:W3CDTF">2016-11-28T17:23:47Z</dcterms:modified>
</cp:coreProperties>
</file>