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9" r:id="rId4"/>
    <p:sldId id="266" r:id="rId5"/>
    <p:sldId id="265" r:id="rId6"/>
    <p:sldId id="267" r:id="rId7"/>
    <p:sldId id="260" r:id="rId8"/>
    <p:sldId id="261" r:id="rId9"/>
    <p:sldId id="262" r:id="rId10"/>
    <p:sldId id="258"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51CD42-5F7B-485C-86A2-1FE33C2E8169}" type="datetimeFigureOut">
              <a:rPr lang="en-US" smtClean="0"/>
              <a:pPr/>
              <a:t>3/17/2017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6903BA-7469-4A87-84FE-D68354B82D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1CD42-5F7B-485C-86A2-1FE33C2E816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1CD42-5F7B-485C-86A2-1FE33C2E816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1CD42-5F7B-485C-86A2-1FE33C2E816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51CD42-5F7B-485C-86A2-1FE33C2E816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903BA-7469-4A87-84FE-D68354B82D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51CD42-5F7B-485C-86A2-1FE33C2E816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51CD42-5F7B-485C-86A2-1FE33C2E816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51CD42-5F7B-485C-86A2-1FE33C2E8169}" type="datetimeFigureOut">
              <a:rPr lang="en-US" smtClean="0"/>
              <a:pPr/>
              <a:t>3/17/2017</a:t>
            </a:fld>
            <a:endParaRPr lang="en-US"/>
          </a:p>
        </p:txBody>
      </p:sp>
      <p:sp>
        <p:nvSpPr>
          <p:cNvPr id="8" name="Slide Number Placeholder 7"/>
          <p:cNvSpPr>
            <a:spLocks noGrp="1"/>
          </p:cNvSpPr>
          <p:nvPr>
            <p:ph type="sldNum" sz="quarter" idx="11"/>
          </p:nvPr>
        </p:nvSpPr>
        <p:spPr/>
        <p:txBody>
          <a:bodyPr/>
          <a:lstStyle/>
          <a:p>
            <a:fld id="{956903BA-7469-4A87-84FE-D68354B82D2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1CD42-5F7B-485C-86A2-1FE33C2E816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51CD42-5F7B-485C-86A2-1FE33C2E816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56903BA-7469-4A87-84FE-D68354B82D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D51CD42-5F7B-485C-86A2-1FE33C2E816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903BA-7469-4A87-84FE-D68354B82D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D51CD42-5F7B-485C-86A2-1FE33C2E8169}" type="datetimeFigureOut">
              <a:rPr lang="en-US" smtClean="0"/>
              <a:pPr/>
              <a:t>3/17/2017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56903BA-7469-4A87-84FE-D68354B82D2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6480048" cy="2301240"/>
          </a:xfrm>
        </p:spPr>
        <p:txBody>
          <a:bodyPr/>
          <a:lstStyle/>
          <a:p>
            <a:r>
              <a:rPr lang="en-US" dirty="0" smtClean="0"/>
              <a:t>9.3 Growth in Plants</a:t>
            </a:r>
            <a:endParaRPr lang="en-US" dirty="0"/>
          </a:p>
        </p:txBody>
      </p:sp>
      <p:pic>
        <p:nvPicPr>
          <p:cNvPr id="4" name="Picture 7"/>
          <p:cNvPicPr>
            <a:picLocks noChangeAspect="1" noChangeArrowheads="1"/>
          </p:cNvPicPr>
          <p:nvPr/>
        </p:nvPicPr>
        <p:blipFill>
          <a:blip r:embed="rId2" cstate="print"/>
          <a:srcRect/>
          <a:stretch>
            <a:fillRect/>
          </a:stretch>
        </p:blipFill>
        <p:spPr>
          <a:xfrm>
            <a:off x="5715000" y="990600"/>
            <a:ext cx="3261509" cy="4953000"/>
          </a:xfrm>
          <a:prstGeom prst="rect">
            <a:avLst/>
          </a:prstGeom>
        </p:spPr>
      </p:pic>
      <p:pic>
        <p:nvPicPr>
          <p:cNvPr id="14338" name="Picture 2" descr="http://mentio.ca/wp-content/uploads/2013/06/plant-growing-v2.png"/>
          <p:cNvPicPr>
            <a:picLocks noChangeAspect="1" noChangeArrowheads="1"/>
          </p:cNvPicPr>
          <p:nvPr/>
        </p:nvPicPr>
        <p:blipFill>
          <a:blip r:embed="rId3" cstate="print"/>
          <a:srcRect/>
          <a:stretch>
            <a:fillRect/>
          </a:stretch>
        </p:blipFill>
        <p:spPr bwMode="auto">
          <a:xfrm>
            <a:off x="152400" y="2590800"/>
            <a:ext cx="5351145" cy="234029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Nature of science: Developments in scientific research follow improvements in analysis and deduction—improvements in analytical techniques allowing the detection of trace amounts of substances has led to advances in the understanding of plant hormones and their effect on gene expression.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686800" cy="3733800"/>
          </a:xfrm>
        </p:spPr>
        <p:txBody>
          <a:bodyPr>
            <a:normAutofit/>
          </a:bodyPr>
          <a:lstStyle/>
          <a:p>
            <a:pPr>
              <a:buNone/>
            </a:pPr>
            <a:r>
              <a:rPr lang="en-US" sz="2400" dirty="0" smtClean="0"/>
              <a:t>Application: </a:t>
            </a:r>
            <a:r>
              <a:rPr lang="en-US" sz="2400" dirty="0" err="1" smtClean="0"/>
              <a:t>Micropropagation</a:t>
            </a:r>
            <a:r>
              <a:rPr lang="en-US" sz="2400" dirty="0" smtClean="0"/>
              <a:t> of plants using tissue from the shoot apex, nutrient agar gels and growth hormones. </a:t>
            </a:r>
          </a:p>
          <a:p>
            <a:pPr>
              <a:buNone/>
            </a:pPr>
            <a:r>
              <a:rPr lang="en-US" sz="2400" dirty="0" smtClean="0"/>
              <a:t>• Application: Use of </a:t>
            </a:r>
            <a:r>
              <a:rPr lang="en-US" sz="2400" dirty="0" err="1" smtClean="0"/>
              <a:t>micropropagation</a:t>
            </a:r>
            <a:r>
              <a:rPr lang="en-US" sz="2400" dirty="0" smtClean="0"/>
              <a:t> for rapid bulking up of new varieties, production of virus-free strains of existing varieties and propagation of orchids and other rare species.</a:t>
            </a:r>
          </a:p>
          <a:p>
            <a:pPr lvl="1"/>
            <a:r>
              <a:rPr lang="en-US" dirty="0" smtClean="0"/>
              <a:t>Some key steps:</a:t>
            </a:r>
          </a:p>
          <a:p>
            <a:pPr lvl="2"/>
            <a:r>
              <a:rPr lang="en-US" dirty="0" smtClean="0"/>
              <a:t>Take tissue samples and sterilize them (these pieces are called explants)</a:t>
            </a:r>
          </a:p>
          <a:p>
            <a:pPr lvl="2"/>
            <a:r>
              <a:rPr lang="en-US" dirty="0" smtClean="0"/>
              <a:t>Place in sterilized growth media with plant hormones.</a:t>
            </a:r>
          </a:p>
          <a:p>
            <a:pPr lvl="2"/>
            <a:endParaRPr lang="en-US" dirty="0"/>
          </a:p>
        </p:txBody>
      </p:sp>
      <p:pic>
        <p:nvPicPr>
          <p:cNvPr id="2050" name="Picture 2" descr="http://www.tctrib.org/wp-content/uploads/2013/11/tissue-culture-strawberry.jpg"/>
          <p:cNvPicPr>
            <a:picLocks noChangeAspect="1" noChangeArrowheads="1"/>
          </p:cNvPicPr>
          <p:nvPr/>
        </p:nvPicPr>
        <p:blipFill>
          <a:blip r:embed="rId2" cstate="print"/>
          <a:srcRect/>
          <a:stretch>
            <a:fillRect/>
          </a:stretch>
        </p:blipFill>
        <p:spPr bwMode="auto">
          <a:xfrm>
            <a:off x="5334000" y="4267200"/>
            <a:ext cx="3545516" cy="2362200"/>
          </a:xfrm>
          <a:prstGeom prst="rect">
            <a:avLst/>
          </a:prstGeom>
          <a:noFill/>
        </p:spPr>
      </p:pic>
      <p:pic>
        <p:nvPicPr>
          <p:cNvPr id="2052" name="Picture 4" descr="http://www.bbc.co.uk/staticarchive/a20f41790254c2ae96c013ef544d1f031ad6fc70.jpg"/>
          <p:cNvPicPr>
            <a:picLocks noChangeAspect="1" noChangeArrowheads="1"/>
          </p:cNvPicPr>
          <p:nvPr/>
        </p:nvPicPr>
        <p:blipFill>
          <a:blip r:embed="rId3" cstate="print"/>
          <a:srcRect/>
          <a:stretch>
            <a:fillRect/>
          </a:stretch>
        </p:blipFill>
        <p:spPr bwMode="auto">
          <a:xfrm>
            <a:off x="304800" y="4133849"/>
            <a:ext cx="4286250" cy="2724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Theory of knowledge: • Plants communicate chemically both internally and externally. To what extent can plants be said to have language?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sz="2800" dirty="0" smtClean="0"/>
              <a:t>Essential idea: Plants adapt their growth to environmental conditions. </a:t>
            </a:r>
            <a:br>
              <a:rPr lang="en-US" sz="2800" dirty="0" smtClean="0"/>
            </a:br>
            <a:endParaRPr lang="en-US" sz="2800" dirty="0"/>
          </a:p>
        </p:txBody>
      </p:sp>
      <p:sp>
        <p:nvSpPr>
          <p:cNvPr id="3" name="Content Placeholder 2"/>
          <p:cNvSpPr>
            <a:spLocks noGrp="1"/>
          </p:cNvSpPr>
          <p:nvPr>
            <p:ph idx="1"/>
          </p:nvPr>
        </p:nvSpPr>
        <p:spPr>
          <a:xfrm>
            <a:off x="457200" y="1371600"/>
            <a:ext cx="7467600" cy="4525963"/>
          </a:xfrm>
        </p:spPr>
        <p:txBody>
          <a:bodyPr>
            <a:normAutofit/>
          </a:bodyPr>
          <a:lstStyle/>
          <a:p>
            <a:pPr>
              <a:buFont typeface="Arial" pitchFamily="34" charset="0"/>
              <a:buChar char="•"/>
            </a:pPr>
            <a:r>
              <a:rPr lang="en-US" dirty="0" smtClean="0"/>
              <a:t>Discuss:  What environmental conditions affect plant growth and how do plants adapt?</a:t>
            </a:r>
          </a:p>
          <a:p>
            <a:pPr>
              <a:buNone/>
            </a:pPr>
            <a:endParaRPr lang="en-US" dirty="0" smtClean="0"/>
          </a:p>
          <a:p>
            <a:pPr>
              <a:buNone/>
            </a:pPr>
            <a:endParaRPr lang="en-US" dirty="0" smtClean="0"/>
          </a:p>
          <a:p>
            <a:pPr>
              <a:buNone/>
            </a:pPr>
            <a:endParaRPr lang="en-US" dirty="0" smtClean="0"/>
          </a:p>
        </p:txBody>
      </p:sp>
      <p:pic>
        <p:nvPicPr>
          <p:cNvPr id="4" name="Picture 2" descr="http://mentio.ca/wp-content/uploads/2013/06/plant-growing-v2.png"/>
          <p:cNvPicPr>
            <a:picLocks noChangeAspect="1" noChangeArrowheads="1"/>
          </p:cNvPicPr>
          <p:nvPr/>
        </p:nvPicPr>
        <p:blipFill>
          <a:blip r:embed="rId2" cstate="print"/>
          <a:srcRect/>
          <a:stretch>
            <a:fillRect/>
          </a:stretch>
        </p:blipFill>
        <p:spPr bwMode="auto">
          <a:xfrm>
            <a:off x="381000" y="3048000"/>
            <a:ext cx="8313113" cy="363569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5745163"/>
          </a:xfrm>
        </p:spPr>
        <p:txBody>
          <a:bodyPr>
            <a:normAutofit/>
          </a:bodyPr>
          <a:lstStyle/>
          <a:p>
            <a:pPr>
              <a:buFont typeface="Arial" pitchFamily="34" charset="0"/>
              <a:buChar char="•"/>
            </a:pPr>
            <a:r>
              <a:rPr lang="en-US" sz="2800" dirty="0" smtClean="0"/>
              <a:t>Plants exhibit indeterminate growth</a:t>
            </a:r>
          </a:p>
          <a:p>
            <a:pPr marL="704088" lvl="2" indent="-384048">
              <a:buSzPct val="80000"/>
              <a:buFont typeface="Arial" pitchFamily="34" charset="0"/>
              <a:buChar char="•"/>
            </a:pPr>
            <a:r>
              <a:rPr lang="en-US" sz="2800" dirty="0" smtClean="0"/>
              <a:t>Indeterminate growth = growth that continues throughout entire life</a:t>
            </a:r>
          </a:p>
          <a:p>
            <a:pPr>
              <a:buFont typeface="Arial" pitchFamily="34" charset="0"/>
              <a:buChar char="•"/>
            </a:pPr>
            <a:r>
              <a:rPr lang="en-US" sz="2800" dirty="0" smtClean="0"/>
              <a:t>Undifferentiated cells in the </a:t>
            </a:r>
            <a:r>
              <a:rPr lang="en-US" sz="2800" dirty="0" err="1" smtClean="0"/>
              <a:t>meristems</a:t>
            </a:r>
            <a:r>
              <a:rPr lang="en-US" sz="2800" dirty="0" smtClean="0"/>
              <a:t> of plants allow indeterminate growth.</a:t>
            </a:r>
          </a:p>
          <a:p>
            <a:pPr lvl="1">
              <a:buFont typeface="Arial" pitchFamily="34" charset="0"/>
              <a:buChar char="•"/>
            </a:pPr>
            <a:endParaRPr lang="en-US" sz="2800" dirty="0" smtClean="0"/>
          </a:p>
          <a:p>
            <a:pPr>
              <a:buNone/>
            </a:pPr>
            <a:endParaRPr lang="en-US" sz="2800" dirty="0" smtClean="0"/>
          </a:p>
          <a:p>
            <a:pPr>
              <a:buNone/>
            </a:pPr>
            <a:endParaRPr lang="en-US" dirty="0" smtClean="0"/>
          </a:p>
          <a:p>
            <a:pPr>
              <a:buNone/>
            </a:pPr>
            <a:endParaRPr lang="en-US" dirty="0" smtClean="0"/>
          </a:p>
          <a:p>
            <a:pPr>
              <a:buNone/>
            </a:pPr>
            <a:endParaRPr lang="en-US" dirty="0" smtClean="0"/>
          </a:p>
          <a:p>
            <a:endParaRPr lang="en-US" dirty="0"/>
          </a:p>
        </p:txBody>
      </p:sp>
      <p:pic>
        <p:nvPicPr>
          <p:cNvPr id="23554" name="Picture 2" descr="http://bio1152.nicerweb.com/Locked/media/ch29/29_05eApicalMeristems-L.jpg"/>
          <p:cNvPicPr>
            <a:picLocks noChangeAspect="1" noChangeArrowheads="1"/>
          </p:cNvPicPr>
          <p:nvPr/>
        </p:nvPicPr>
        <p:blipFill>
          <a:blip r:embed="rId2" cstate="print"/>
          <a:srcRect/>
          <a:stretch>
            <a:fillRect/>
          </a:stretch>
        </p:blipFill>
        <p:spPr bwMode="auto">
          <a:xfrm>
            <a:off x="1447800" y="2979682"/>
            <a:ext cx="6248400" cy="3878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7772400" cy="1143000"/>
          </a:xfrm>
        </p:spPr>
        <p:txBody>
          <a:bodyPr>
            <a:normAutofit fontScale="90000"/>
          </a:bodyPr>
          <a:lstStyle/>
          <a:p>
            <a:r>
              <a:rPr lang="en-US" dirty="0" smtClean="0"/>
              <a:t/>
            </a:r>
            <a:br>
              <a:rPr lang="en-US" dirty="0" smtClean="0"/>
            </a:br>
            <a:r>
              <a:rPr lang="en-US" dirty="0" err="1" smtClean="0"/>
              <a:t>Meristems</a:t>
            </a:r>
            <a:endParaRPr lang="en-US" dirty="0" smtClean="0"/>
          </a:p>
        </p:txBody>
      </p:sp>
      <p:sp>
        <p:nvSpPr>
          <p:cNvPr id="62467" name="Rectangle 3"/>
          <p:cNvSpPr>
            <a:spLocks noGrp="1" noChangeArrowheads="1"/>
          </p:cNvSpPr>
          <p:nvPr>
            <p:ph type="body" idx="1"/>
          </p:nvPr>
        </p:nvSpPr>
        <p:spPr>
          <a:xfrm>
            <a:off x="228600" y="762000"/>
            <a:ext cx="8610600" cy="6096000"/>
          </a:xfrm>
          <a:noFill/>
        </p:spPr>
        <p:txBody>
          <a:bodyPr>
            <a:normAutofit/>
          </a:bodyPr>
          <a:lstStyle/>
          <a:p>
            <a:pPr>
              <a:lnSpc>
                <a:spcPct val="90000"/>
              </a:lnSpc>
            </a:pPr>
            <a:r>
              <a:rPr lang="en-US" altLang="en-US" sz="2400" dirty="0" smtClean="0"/>
              <a:t>perpetually embryonic parts that make new cells for plant growth	</a:t>
            </a:r>
          </a:p>
          <a:p>
            <a:pPr lvl="1">
              <a:lnSpc>
                <a:spcPct val="90000"/>
              </a:lnSpc>
            </a:pPr>
            <a:r>
              <a:rPr lang="en-US" altLang="en-US" sz="2400" i="1" dirty="0" smtClean="0"/>
              <a:t>Types of </a:t>
            </a:r>
            <a:r>
              <a:rPr lang="en-US" altLang="en-US" sz="2400" i="1" dirty="0" err="1" smtClean="0"/>
              <a:t>meristems</a:t>
            </a:r>
            <a:r>
              <a:rPr lang="en-US" altLang="en-US" sz="2400" i="1" dirty="0" smtClean="0"/>
              <a:t>:</a:t>
            </a:r>
          </a:p>
          <a:p>
            <a:pPr>
              <a:lnSpc>
                <a:spcPct val="90000"/>
              </a:lnSpc>
            </a:pPr>
            <a:endParaRPr lang="en-US" sz="2400" dirty="0" smtClean="0"/>
          </a:p>
        </p:txBody>
      </p:sp>
      <p:pic>
        <p:nvPicPr>
          <p:cNvPr id="62468" name="Picture 4"/>
          <p:cNvPicPr>
            <a:picLocks noChangeAspect="1" noChangeArrowheads="1"/>
          </p:cNvPicPr>
          <p:nvPr/>
        </p:nvPicPr>
        <p:blipFill>
          <a:blip r:embed="rId2" cstate="print"/>
          <a:srcRect/>
          <a:stretch>
            <a:fillRect/>
          </a:stretch>
        </p:blipFill>
        <p:spPr bwMode="auto">
          <a:xfrm>
            <a:off x="304800" y="2286000"/>
            <a:ext cx="3714750" cy="4572000"/>
          </a:xfrm>
          <a:prstGeom prst="rect">
            <a:avLst/>
          </a:prstGeom>
          <a:noFill/>
          <a:ln w="9525">
            <a:solidFill>
              <a:schemeClr val="tx1"/>
            </a:solidFill>
            <a:miter lim="800000"/>
            <a:headEnd/>
            <a:tailEnd/>
          </a:ln>
        </p:spPr>
      </p:pic>
      <p:pic>
        <p:nvPicPr>
          <p:cNvPr id="62469" name="Picture 5"/>
          <p:cNvPicPr>
            <a:picLocks noChangeAspect="1" noChangeArrowheads="1"/>
          </p:cNvPicPr>
          <p:nvPr/>
        </p:nvPicPr>
        <p:blipFill>
          <a:blip r:embed="rId3" cstate="print"/>
          <a:srcRect/>
          <a:stretch>
            <a:fillRect/>
          </a:stretch>
        </p:blipFill>
        <p:spPr bwMode="auto">
          <a:xfrm>
            <a:off x="5257800" y="1758864"/>
            <a:ext cx="3487737" cy="5099136"/>
          </a:xfrm>
          <a:prstGeom prst="rect">
            <a:avLst/>
          </a:prstGeom>
          <a:noFill/>
          <a:ln w="9525">
            <a:solidFill>
              <a:schemeClr val="tx1"/>
            </a:solidFill>
            <a:miter lim="800000"/>
            <a:headEnd/>
            <a:tailEnd/>
          </a:ln>
        </p:spPr>
      </p:pic>
      <p:sp>
        <p:nvSpPr>
          <p:cNvPr id="6" name="Rectangle 5"/>
          <p:cNvSpPr/>
          <p:nvPr/>
        </p:nvSpPr>
        <p:spPr>
          <a:xfrm>
            <a:off x="838200" y="1905000"/>
            <a:ext cx="2012090" cy="424732"/>
          </a:xfrm>
          <a:prstGeom prst="rect">
            <a:avLst/>
          </a:prstGeom>
        </p:spPr>
        <p:txBody>
          <a:bodyPr wrap="none">
            <a:spAutoFit/>
          </a:bodyPr>
          <a:lstStyle/>
          <a:p>
            <a:pPr lvl="2" algn="ctr">
              <a:lnSpc>
                <a:spcPct val="90000"/>
              </a:lnSpc>
            </a:pPr>
            <a:r>
              <a:rPr lang="en-US" altLang="en-US" sz="2400" i="1" dirty="0" smtClean="0"/>
              <a:t>Apical</a:t>
            </a:r>
            <a:r>
              <a:rPr lang="en-US" altLang="en-US" i="1" dirty="0" smtClean="0"/>
              <a:t> </a:t>
            </a:r>
          </a:p>
        </p:txBody>
      </p:sp>
      <p:sp>
        <p:nvSpPr>
          <p:cNvPr id="7" name="Rectangle 6"/>
          <p:cNvSpPr/>
          <p:nvPr/>
        </p:nvSpPr>
        <p:spPr>
          <a:xfrm>
            <a:off x="5562600" y="1371600"/>
            <a:ext cx="2050561" cy="424732"/>
          </a:xfrm>
          <a:prstGeom prst="rect">
            <a:avLst/>
          </a:prstGeom>
        </p:spPr>
        <p:txBody>
          <a:bodyPr wrap="none">
            <a:spAutoFit/>
          </a:bodyPr>
          <a:lstStyle/>
          <a:p>
            <a:pPr lvl="2">
              <a:lnSpc>
                <a:spcPct val="90000"/>
              </a:lnSpc>
            </a:pPr>
            <a:r>
              <a:rPr lang="en-US" altLang="en-US" sz="2400" i="1" dirty="0" smtClean="0"/>
              <a:t>Lateral</a:t>
            </a:r>
            <a:endParaRPr lang="en-US" altLang="en-US"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7772400" cy="1143000"/>
          </a:xfrm>
        </p:spPr>
        <p:txBody>
          <a:bodyPr>
            <a:normAutofit fontScale="90000"/>
          </a:bodyPr>
          <a:lstStyle/>
          <a:p>
            <a:r>
              <a:rPr lang="en-US" dirty="0" smtClean="0"/>
              <a:t/>
            </a:r>
            <a:br>
              <a:rPr lang="en-US" dirty="0" smtClean="0"/>
            </a:br>
            <a:r>
              <a:rPr lang="en-US" dirty="0" smtClean="0"/>
              <a:t>Apical </a:t>
            </a:r>
            <a:r>
              <a:rPr lang="en-US" dirty="0" err="1" smtClean="0"/>
              <a:t>Meristems</a:t>
            </a:r>
            <a:endParaRPr lang="en-US" dirty="0" smtClean="0"/>
          </a:p>
        </p:txBody>
      </p:sp>
      <p:sp>
        <p:nvSpPr>
          <p:cNvPr id="62467" name="Rectangle 3"/>
          <p:cNvSpPr>
            <a:spLocks noGrp="1" noChangeArrowheads="1"/>
          </p:cNvSpPr>
          <p:nvPr>
            <p:ph type="body" idx="1"/>
          </p:nvPr>
        </p:nvSpPr>
        <p:spPr>
          <a:xfrm>
            <a:off x="228600" y="914400"/>
            <a:ext cx="8915400" cy="6096000"/>
          </a:xfrm>
          <a:noFill/>
        </p:spPr>
        <p:txBody>
          <a:bodyPr>
            <a:normAutofit/>
          </a:bodyPr>
          <a:lstStyle/>
          <a:p>
            <a:pPr>
              <a:lnSpc>
                <a:spcPct val="90000"/>
              </a:lnSpc>
            </a:pPr>
            <a:r>
              <a:rPr lang="en-US" altLang="en-US" sz="2400" dirty="0" smtClean="0"/>
              <a:t>tips of roots and buds; primary growth (height of plant)</a:t>
            </a:r>
          </a:p>
          <a:p>
            <a:pPr lvl="2">
              <a:lnSpc>
                <a:spcPct val="90000"/>
              </a:lnSpc>
            </a:pPr>
            <a:r>
              <a:rPr lang="en-US" dirty="0" smtClean="0"/>
              <a:t>Mitosis and cell division in the shoot apex provide cells needed for extension of the stem and development of leaves.</a:t>
            </a:r>
            <a:endParaRPr lang="en-US" altLang="en-US" dirty="0" smtClean="0"/>
          </a:p>
          <a:p>
            <a:pPr lvl="1">
              <a:lnSpc>
                <a:spcPct val="90000"/>
              </a:lnSpc>
            </a:pPr>
            <a:endParaRPr lang="en-US" altLang="en-US" sz="2400" dirty="0" smtClean="0"/>
          </a:p>
        </p:txBody>
      </p:sp>
      <p:pic>
        <p:nvPicPr>
          <p:cNvPr id="6" name="Picture 2" descr="http://bio1152.nicerweb.com/Locked/media/ch29/29_05eApicalMeristems-L.jpg"/>
          <p:cNvPicPr>
            <a:picLocks noChangeAspect="1" noChangeArrowheads="1"/>
          </p:cNvPicPr>
          <p:nvPr/>
        </p:nvPicPr>
        <p:blipFill>
          <a:blip r:embed="rId2" cstate="print"/>
          <a:srcRect/>
          <a:stretch>
            <a:fillRect/>
          </a:stretch>
        </p:blipFill>
        <p:spPr bwMode="auto">
          <a:xfrm>
            <a:off x="914400" y="2438400"/>
            <a:ext cx="7120465" cy="4419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7772400" cy="1143000"/>
          </a:xfrm>
        </p:spPr>
        <p:txBody>
          <a:bodyPr>
            <a:normAutofit fontScale="90000"/>
          </a:bodyPr>
          <a:lstStyle/>
          <a:p>
            <a:r>
              <a:rPr lang="en-US" dirty="0" smtClean="0"/>
              <a:t/>
            </a:r>
            <a:br>
              <a:rPr lang="en-US" dirty="0" smtClean="0"/>
            </a:br>
            <a:r>
              <a:rPr lang="en-US" dirty="0" smtClean="0"/>
              <a:t>Lateral </a:t>
            </a:r>
            <a:r>
              <a:rPr lang="en-US" dirty="0" err="1" smtClean="0"/>
              <a:t>meristems</a:t>
            </a:r>
            <a:endParaRPr lang="en-US" dirty="0" smtClean="0"/>
          </a:p>
        </p:txBody>
      </p:sp>
      <p:sp>
        <p:nvSpPr>
          <p:cNvPr id="62467" name="Rectangle 3"/>
          <p:cNvSpPr>
            <a:spLocks noGrp="1" noChangeArrowheads="1"/>
          </p:cNvSpPr>
          <p:nvPr>
            <p:ph type="body" idx="1"/>
          </p:nvPr>
        </p:nvSpPr>
        <p:spPr>
          <a:xfrm>
            <a:off x="0" y="914400"/>
            <a:ext cx="4419600" cy="6096000"/>
          </a:xfrm>
          <a:noFill/>
        </p:spPr>
        <p:txBody>
          <a:bodyPr>
            <a:normAutofit lnSpcReduction="10000"/>
          </a:bodyPr>
          <a:lstStyle/>
          <a:p>
            <a:pPr>
              <a:lnSpc>
                <a:spcPct val="90000"/>
              </a:lnSpc>
            </a:pPr>
            <a:r>
              <a:rPr lang="en-US" altLang="en-US" sz="2800" dirty="0" smtClean="0"/>
              <a:t>Cylinders of dividing cells along length of roots and stems</a:t>
            </a:r>
          </a:p>
          <a:p>
            <a:pPr>
              <a:lnSpc>
                <a:spcPct val="90000"/>
              </a:lnSpc>
            </a:pPr>
            <a:r>
              <a:rPr lang="en-US" altLang="en-US" sz="2800" dirty="0" smtClean="0"/>
              <a:t>Produce secondary growth (girth of plant);</a:t>
            </a:r>
          </a:p>
          <a:p>
            <a:pPr>
              <a:lnSpc>
                <a:spcPct val="90000"/>
              </a:lnSpc>
            </a:pPr>
            <a:r>
              <a:rPr lang="en-US" altLang="en-US" sz="2800" dirty="0" smtClean="0"/>
              <a:t>Types:</a:t>
            </a:r>
          </a:p>
          <a:p>
            <a:pPr lvl="1">
              <a:lnSpc>
                <a:spcPct val="90000"/>
              </a:lnSpc>
            </a:pPr>
            <a:r>
              <a:rPr lang="en-US" altLang="en-US" sz="2400" dirty="0" smtClean="0"/>
              <a:t>Vascular Cambium</a:t>
            </a:r>
          </a:p>
          <a:p>
            <a:pPr lvl="2">
              <a:lnSpc>
                <a:spcPct val="90000"/>
              </a:lnSpc>
            </a:pPr>
            <a:r>
              <a:rPr lang="en-US" altLang="en-US" sz="2200" dirty="0" smtClean="0"/>
              <a:t>Between vascular bundles</a:t>
            </a:r>
          </a:p>
          <a:p>
            <a:pPr lvl="2">
              <a:lnSpc>
                <a:spcPct val="90000"/>
              </a:lnSpc>
            </a:pPr>
            <a:r>
              <a:rPr lang="en-US" altLang="en-US" sz="2200" dirty="0" smtClean="0"/>
              <a:t>On inside produces secondary xylem (sapwood)– major component of wood</a:t>
            </a:r>
          </a:p>
          <a:p>
            <a:pPr lvl="2">
              <a:lnSpc>
                <a:spcPct val="90000"/>
              </a:lnSpc>
            </a:pPr>
            <a:r>
              <a:rPr lang="en-US" altLang="en-US" sz="2200" dirty="0" smtClean="0"/>
              <a:t>On outside, produces secondary phloem</a:t>
            </a:r>
          </a:p>
          <a:p>
            <a:pPr lvl="1">
              <a:lnSpc>
                <a:spcPct val="90000"/>
              </a:lnSpc>
            </a:pPr>
            <a:r>
              <a:rPr lang="en-US" altLang="en-US" sz="2400" dirty="0" smtClean="0"/>
              <a:t>Cork Cambium</a:t>
            </a:r>
          </a:p>
          <a:p>
            <a:pPr lvl="2">
              <a:lnSpc>
                <a:spcPct val="90000"/>
              </a:lnSpc>
            </a:pPr>
            <a:r>
              <a:rPr lang="en-US" altLang="en-US" sz="2000" dirty="0" smtClean="0"/>
              <a:t>In bark, produces cork cells of outer bark</a:t>
            </a:r>
          </a:p>
          <a:p>
            <a:pPr>
              <a:lnSpc>
                <a:spcPct val="90000"/>
              </a:lnSpc>
            </a:pPr>
            <a:endParaRPr lang="en-US" sz="2400" dirty="0" smtClean="0"/>
          </a:p>
        </p:txBody>
      </p:sp>
      <p:pic>
        <p:nvPicPr>
          <p:cNvPr id="15362" name="Picture 2" descr="http://www.wonderwhizkids.com/resources/content/imagesv4/biology/concept/growth_development/Meristematic_tissue2.gif"/>
          <p:cNvPicPr>
            <a:picLocks noChangeAspect="1" noChangeArrowheads="1"/>
          </p:cNvPicPr>
          <p:nvPr/>
        </p:nvPicPr>
        <p:blipFill>
          <a:blip r:embed="rId2" cstate="print"/>
          <a:srcRect/>
          <a:stretch>
            <a:fillRect/>
          </a:stretch>
        </p:blipFill>
        <p:spPr bwMode="auto">
          <a:xfrm>
            <a:off x="4495801" y="838199"/>
            <a:ext cx="4648200" cy="4268469"/>
          </a:xfrm>
          <a:prstGeom prst="rect">
            <a:avLst/>
          </a:prstGeom>
          <a:noFill/>
        </p:spPr>
      </p:pic>
      <p:sp>
        <p:nvSpPr>
          <p:cNvPr id="7" name="Rectangle 6"/>
          <p:cNvSpPr/>
          <p:nvPr/>
        </p:nvSpPr>
        <p:spPr>
          <a:xfrm>
            <a:off x="5334000" y="5105400"/>
            <a:ext cx="3505200" cy="646331"/>
          </a:xfrm>
          <a:prstGeom prst="rect">
            <a:avLst/>
          </a:prstGeom>
        </p:spPr>
        <p:txBody>
          <a:bodyPr wrap="square">
            <a:spAutoFit/>
          </a:bodyPr>
          <a:lstStyle/>
          <a:p>
            <a:r>
              <a:rPr lang="en-US" altLang="en-US" dirty="0" smtClean="0"/>
              <a:t>Note: heartwood has primary (original) xylem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 to="" calcmode="lin" valueType="num">
                                      <p:cBhvr>
                                        <p:cTn id="22" dur="1" fill="hold"/>
                                        <p:tgtEl>
                                          <p:spTgt spid="6246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 to="" calcmode="lin" valueType="num">
                                      <p:cBhvr>
                                        <p:cTn id="27" dur="1" fill="hold"/>
                                        <p:tgtEl>
                                          <p:spTgt spid="6246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 to="" calcmode="lin" valueType="num">
                                      <p:cBhvr>
                                        <p:cTn id="32" dur="1" fill="hold"/>
                                        <p:tgtEl>
                                          <p:spTgt spid="6246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 to="" calcmode="lin" valueType="num">
                                      <p:cBhvr>
                                        <p:cTn id="37" dur="1" fill="hold"/>
                                        <p:tgtEl>
                                          <p:spTgt spid="6246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2467">
                                            <p:txEl>
                                              <p:pRg st="7" end="7"/>
                                            </p:txEl>
                                          </p:spTgt>
                                        </p:tgtEl>
                                        <p:attrNameLst>
                                          <p:attrName>style.visibility</p:attrName>
                                        </p:attrNameLst>
                                      </p:cBhvr>
                                      <p:to>
                                        <p:strVal val="visible"/>
                                      </p:to>
                                    </p:set>
                                    <p:anim to="" calcmode="lin" valueType="num">
                                      <p:cBhvr>
                                        <p:cTn id="42" dur="1" fill="hold"/>
                                        <p:tgtEl>
                                          <p:spTgt spid="62467">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2467">
                                            <p:txEl>
                                              <p:pRg st="8" end="8"/>
                                            </p:txEl>
                                          </p:spTgt>
                                        </p:tgtEl>
                                        <p:attrNameLst>
                                          <p:attrName>style.visibility</p:attrName>
                                        </p:attrNameLst>
                                      </p:cBhvr>
                                      <p:to>
                                        <p:strVal val="visible"/>
                                      </p:to>
                                    </p:set>
                                    <p:anim to="" calcmode="lin" valueType="num">
                                      <p:cBhvr>
                                        <p:cTn id="47" dur="1" fill="hold"/>
                                        <p:tgtEl>
                                          <p:spTgt spid="6246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8686800" cy="2286000"/>
          </a:xfrm>
        </p:spPr>
        <p:txBody>
          <a:bodyPr>
            <a:normAutofit lnSpcReduction="10000"/>
          </a:bodyPr>
          <a:lstStyle/>
          <a:p>
            <a:r>
              <a:rPr lang="en-US" dirty="0" smtClean="0"/>
              <a:t>Plant hormones control growth in the shoot apex.</a:t>
            </a:r>
          </a:p>
          <a:p>
            <a:r>
              <a:rPr lang="en-CA" dirty="0" smtClean="0"/>
              <a:t>A hormone is a chemical message </a:t>
            </a:r>
            <a:r>
              <a:rPr lang="en-CA" dirty="0" smtClean="0"/>
              <a:t>sent </a:t>
            </a:r>
            <a:r>
              <a:rPr lang="en-CA" dirty="0" smtClean="0"/>
              <a:t>from one region that can alter activity in another region</a:t>
            </a:r>
          </a:p>
          <a:p>
            <a:endParaRPr lang="en-US" dirty="0"/>
          </a:p>
        </p:txBody>
      </p:sp>
      <p:sp>
        <p:nvSpPr>
          <p:cNvPr id="4" name="Rectangle 3"/>
          <p:cNvSpPr/>
          <p:nvPr/>
        </p:nvSpPr>
        <p:spPr>
          <a:xfrm>
            <a:off x="4572000" y="6211669"/>
            <a:ext cx="4572000" cy="646331"/>
          </a:xfrm>
          <a:prstGeom prst="rect">
            <a:avLst/>
          </a:prstGeom>
        </p:spPr>
        <p:txBody>
          <a:bodyPr>
            <a:spAutoFit/>
          </a:bodyPr>
          <a:lstStyle/>
          <a:p>
            <a:r>
              <a:rPr lang="en-US" dirty="0" smtClean="0"/>
              <a:t>Guidance: • </a:t>
            </a:r>
            <a:r>
              <a:rPr lang="en-US" dirty="0" err="1" smtClean="0"/>
              <a:t>Auxin</a:t>
            </a:r>
            <a:r>
              <a:rPr lang="en-US" dirty="0" smtClean="0"/>
              <a:t> is the only named hormone that is expected. </a:t>
            </a:r>
            <a:endParaRPr lang="en-US" dirty="0"/>
          </a:p>
        </p:txBody>
      </p:sp>
      <p:pic>
        <p:nvPicPr>
          <p:cNvPr id="22530" name="Picture 2" descr="http://www.bio.miami.edu/dana/pix/signal_transduction.jpg"/>
          <p:cNvPicPr>
            <a:picLocks noChangeAspect="1" noChangeArrowheads="1"/>
          </p:cNvPicPr>
          <p:nvPr/>
        </p:nvPicPr>
        <p:blipFill>
          <a:blip r:embed="rId2" cstate="print"/>
          <a:srcRect/>
          <a:stretch>
            <a:fillRect/>
          </a:stretch>
        </p:blipFill>
        <p:spPr bwMode="auto">
          <a:xfrm>
            <a:off x="1676400" y="2590800"/>
            <a:ext cx="5715000" cy="3590926"/>
          </a:xfrm>
          <a:prstGeom prst="rect">
            <a:avLst/>
          </a:prstGeom>
          <a:noFill/>
        </p:spPr>
      </p:pic>
      <p:sp>
        <p:nvSpPr>
          <p:cNvPr id="22532" name="AutoShape 4" descr="data:image/jpeg;base64,/9j/4AAQSkZJRgABAQAAAQABAAD/2wCEAAkGBxMSEhQUExIUFhUXGBMXFxcXFBYZFRYaFhgWGBgaFBgYHCogGBslHBUVIjIiJSkrLi4uGB8zODMsNygtLisBCgoKDg0OGxAQGywmICQsLCwsLCw0LCwsLC0sLCwsLCwsLCwsLCwsLCwsLCwsLCwsLCwsLCwsLCwsLCwsLCwsLP/AABEIAKEBOQMBEQACEQEDEQH/xAAbAAEAAgMBAQAAAAAAAAAAAAAABQYDBAcCAf/EAEcQAAIBAgMFBAcECAMGBwAAAAECAAMRBBIhBRMxQVEGImFxBxQygZGhwSNCYrEzQ1JUcoKT0hckkjSDs9Hh8BZEU2OUotP/xAAbAQEAAwEBAQEAAAAAAAAAAAAAAgMEAQUGB//EADQRAAICAQMCBAQFBAMAAwAAAAABAhEDEiExBEETIlFhMnGBkQUUM6GxI8Hh8EJS8RVi0f/aAAwDAQACEQMRAD8A7jAEA81HAFzK8mSOOLlLsdSt0fbyWpXRwK1+EQmpx1INUfZICAIAgCAIAgCAIAgCAIAgCAIB5VwfcSPhIRyRabXbb7HWmj7ed1K9Pc4fZICAIAgCAIAgCAIAgCAIAgCAfGawJ6SMpKKbfYJWA3zhTTSfqKAa8RmpcCj7JAQBAI7H4tRztfukHS3DXWfOfiXX47UYt+a4tcU7TTd/7uasOJv+TWG1QzG37PUcrnTreYsv4zN5JS0P4aT+7f32RZ+WaSv1JLD1gQLG/LSe70fVQnjTi7pUkv3Ms4NMzrfnPQg5PeSogz7JnBAEAQBAEAQBAEAQBAEAQDBiawAIuAbXF5h63qIQg46qlVr3rf6k4RbZHVNoqAdfaYH3X1/KfP5PxaKxtJPzy1fKNq/4NSwSb+SNvDYjMW66e4Wv9Z6PRdeuoyTa2br6JL/P3KZ49KRth78PjPXjl1Pyrb1KaPUuOCAIAgCAIAgCAIAgCAIAgGljMUqjjwuCOeo5Xni/iPX48atPdNxa77p7/K+/Bfjxts1E2kuZVGpAI46X01+Anmf/AC+jJCOlvTFr67L7JIufTumzewdYFQb+fmdZ6v4f1ccmGMr+fze9fSyjJCpUZ954H4T0PHX/AFf2KqPc0HDWxNwCbgjoeHjwnm9X4uHHLIpal3T9O/Cv9iyFNpFS2xVJbnrafFrM805ZXzdL2R7GGKUTSZCtjeTv1Lbss/Z+sSOGp5noOU9L8Bk4ZZ48cVfq/T09fseb1kUTk+wRgE6BAEAQBAEAQBAEAQBAEA8ODyI94lOWOV/pyS+as6q7kDtrEkA8QQdRe45i46eU+P8AxXq5ZcqwS2p7rnj07rbtR6PTY1dlcCsRe8wptcG/ZbElsbEd4A3I/wC/rachoh1GPI03vul3KM8fK6LghNtRafoGKUpRuUa9jxmepacEAQBAEAQBAEAQBAEAQDDWzC5Bvpwt9RMedZ4pzg0/Zr+6Jx0vZlV23iCbWJtw4391+fGfE5+pXU5nPstl/vf2s9bp4UiLKEAG8W0aLT2LB2frk8rngOk1fhD8Lq3GELbW2+y/36mHq47Fhuenzn2GrN/1X3/webse5oOGOrTB4/mRM+fDjnH+p/LX8Eoya4K5tTAlu9Y8bA8f+vKfDdRgy4sksig9Df8AtXu/49z08GVJUaA2e5PeOnhqdJkl1CStJsveWPYsOzMJlynkV0Gs978F/DZRks2R/ErXr/tHn58t2vckkUjibj5z6fFjyQk9UrXb1X17mRtM9y84IAgCAIAgCAIAgCAIAgHxheRlHUqYREbVwubui5vcnmfynyP4x0lZYeCnKW7e9/Tg29Pkrdle9Ue2guOs8VZ4Nf4PR1xJDZeAIuRa+lzyt0v/ANJLp8OTrMlwW0K525/juZ8+VcMsioRax06H6GfeLFlx6fDla7p/2f8Ag8y0+TLNhAQBAEAQBAEAQBAEAQBAPFRAeN/jKsuKORVL/wDDqdFe2vhM1yOAsAeI6cZ8N12B4s88mONwVW/73S3v5npdPkpJMizgn4GwHWYpdRGKvf7GrxIk5srBEZemt/E+FvrPS/COhnlyx6mfwu63rj0+vrRh6jKna7kxk8TPsvAX/Z/cw2ZJecE40nyDFXBIsOZA919fleZurU5Y9EO7S+Svf9rJQpO2YVohWAto2YfW3wBmLH0ePp8yhFeWal99nXyqyxzco/KjZppYAdJ6WHEscFH04Km7dnqWnBAEAQBAEAQBAEAQBAEAQBAPlpFRjHhA0amGuC9tbNpbly8tB858/l6BZIvqmt1qen2vb9l+5oWSnp+RtU6YvmHMD/v5z1sPTY4zeSCVTSsqcnVPsZZrSSVIgJ0CAIAgCAIAgCAIAgCAIAnGk1TBjreybDXl58pR1LccMtKt1svfsSjzua/q4RgepsfeLfn+c8yPQY+mzRmlep0791X7v+S3W5Jo2KVMAW5XJnp4OnjihoS2u0VSlbsyTQREAQBAK/2c7UJjKlVFpsu7tckgg3JGlvKXZcDgk33LsuF40m3yWCUlIgCAIAgCAIAgCAIAgCAIAgCAadDalF6r0VqKaiWzJfUaX9/u4SThJLU1sScJJaq2NyRoifAJxJJUgfZ0CAIAgCAIAgCAIAgCAIAgCAIAtONJgToEAQBANLbFWstJmoKr1FFwrXs1uIFuduElBRcvNwSgot1Lg5p6OMRW9adaarlfWqWDdxVJPdsR3iTbX6Geh1SjoV/Q39Uo6Ff0OsTzTzhAEAQBAEAQBAEAQBAEAQBAKn2+25Wwi0WpFe8aisGFx7IKkdCNZp6fFHI2maOnxRyNpkR6LsDTY1cQzZ61yuoPcDalrniza69PMyzq5NVBcFvVyaqK4OhzEYhAEAQBAEAQBAEAjto7dw1CpTpVqyI9U2pqxtmN7ceAuSAL8ToIBIwBAEAQBAIzbm26eEVGq5srNluBexsSLjjbTlJ48bm6RPHjc9kVPsjtLFYzGVK4cphxoUOq21yIBybXMWH5ETVmhDHjUe5pzQhjxqPcv8xGMQBAEAQBANTB7NpUmqOiBWqsGcjmQLe7mfMk85JzbST7EnJtJPsbciREAQBAEAQBAEAQBAEAQBAEAj9rbGo4nJvkzhGLAXIF7W7wHEa8OEnDJKF6ScMkofCblCiqKFRQqjgFAAHkBItt8kW292ZJw4IAgCAIAgCAIBCdoO0AwwZd2TUNNjQzFVSvWyuUoKb3ztk6cxz0gFN7ObObaNetWrOtSmyUqdYjDvTpYlCtQ7mpSqsTTq0XykVEP3rHXgB0hmSmouQqiwFzYDkBc+4QlYSsyAwD7AEAQCA7Z7DfGUUpoVUiorEtewAVgdBxOo0l2DKscrZdgyLHK2euy3ZpMErBalRy1s1zZL9VQaA+Op8Yy5nke6GXM8j4J2UlIgCAIAgFG7Zdo6hNSjh2yinbfOps3iiHlYakjXl1mXNlfC47kG3z2XJXsF2hyMdzUIK3N87Nm6B1Y2bp16WmaeZQl5L/AJs5knjTrGdE7O7bXFU72C1ABnS97X5qeanX4ETbhzLJG0SjK0S0uJCAIAgCAIAgCAIAgFI7YdpKod6GGYKaa5qri2brkS+gNtSePIW4jLmytWo9uSuTbvT25Kphe2dVWBWpVF/Zzu7qx0BHfJBF+lj4zK8uSL1RuvcrlOnauvc6R2b2+uKWxAWoACyg3BHDMh5i/wAPgTtw5lkXuWxlqJqXkxAEAQBAEAQBAEA1NpY5aKZjYsbimmZVaq9iVpoXIGZrWFzAOX7FwTbTxGKJCqHZVxSH/MYWqiNlG4e6vh8Qu6OnLMr2BtYDpG0dqUMHTXe1MoAAUElqjWFtL3Zj4n3mThjlN1FE4Y5TdRRRNr9qsRtAPh8NhiabCzXXM1upPs0/ffzm2GCOLzTe5shhjiqU3ubXo22LWDNWqNUSmpZFp52CswJDFlvYgajz8pHqskWtK+5HqskX5V9zoNWsq+0wXzIH5zBZiPlLEI3ssreRB/KLQsyToEAQBAEAQBAIXtdtj1XDM6/pGslP+NuB8bAFvdKs2TRCyE5Ujku0s9Om9OoX3eS7VEHezvqi1WbXvHU+B8ZjjB1eTZL+fcKD0vxLSXdevuYClIorXaoKIVM9MJTUbwWUNfViHIudRaaZRxzir3ra1sjXKGGcFe9bWtlvwSvZ3aFWhVU5kZqbWYKSQwIGZQbWsRa3iB0mDfBlPPcZYp6XyjsVCqHVWU3VgCD1BFxPWTtWaDJOgQCC2j2qoUMSmHqZw7lFU5e4WcMVAJN29k6gEDS5EA1T27wgRahNQIaOHrlt2bJTxDuiM9uABQ36aQDF/wCOKQbVKmVlwZpqKbb5jimrBAyHQX3Q589bQCe2JtWniqK1qWbI2cWZSrAozIwYHgQysPdANpq6jQso94gHz1hP21/1CAaO29rpQoVKoKsVU5VBHeY6KNOpIkZy0xs5J0jjm28TulRXao28JevltqGNyAbXDMb38POYWlaU9/XsRlpjpjPdLn/0qeL2uxqCg1PEJTXO1MPTOYKSLEKLXvp3pbPE6pypdjuSMn5JOkuLLV2R2w9kZGZKiNoGFr8rN+FhofjMLvFO0zMrTqzuGz8WtamlReDAHxHUHxBuPdPXjJSSaNSdqzYkjogCAIAgCAIBjxFYIrMQxCgmyqWY2F7Ko1Y9ANTAOV4xa22Sr7lFpmjXCErv6eVmS9munq2OQgaE21OvdMAkj2kbAYVMPpUxljnJsxQsTk3zL+lrBcgJHtEE89dOHp3Pd8GnD07nu+D7sTsVVxDb/Hu5La5Ce+emc/cH4R8uEtydSoLTjLJ9QorTjLXjtp4XAoEAC2F1pU1GY+OUcPM28552XOo7yZhnk3t8lJ2n20q1WyI5pKw7tOiA9Zv4m+710t5mZXkyTdLb0IpSm67viiq7S2gUPeelnDKrab2oUIuX3j311tbrOTxqL8z34a5+pPJjjja1NXw0t3XqY9m7e3dayC6AndtlVKq31BzLb4cJVKaj8Pbj1KZZYJ0t0uPU7X2d2kcRQSoRZuDj8Q428DoffN+HJrgpFkXask5YSEAQBAEAQDnXpGr7zE0aIYgIufQX71Q5V+AU/wCqed1s91Eoy7tIo2LNc1EVKRNRnaqr5tKqr3Vul8otlHjLY+IlGKW/PzNMXmSjFR3+LnZ/Q11xdAhKlXA5lJYVXFSuodzqMmWoFU8SRbyGksWfZNrbv8/Yj4sWlKSdO7+fsfcMuHO7+xo98NdVqYrMhBFs329tRf4SrLnlGKkqK5yqMWmt/wBjoHZXshgMRSJei2YG3dxGJUWIBGm9NuY90u6fK8kbZ2ErRNf4dbO/9Gp/8rE//rLyZIbCwWDwitTw7qoZ1JBrtUJZhZQN45IuF0A6GARXaTZ2z6b18bWzl6O5rVVp1nveiLU2akrgE5TbUaiAfcJ2J2aoamAzALRz06mIqOBTpMz0kZHc2pAsTl9k2gGfBdnNnqKZRgQnquQ+sM1hh3qbjUsbgNUdfGwHKAbXZbFYVaCrQ+zTfYpFWo3eaoK9Te5bkk3fOR4EQDFieyWzMTUqVHwuGq1M32jZVZs34+h84B4/w+2X+4Yb+mIBVe1HZzAUsTRoUcFhlupeodwrGxOVdDw4N8pny5GpKKfz7kVvKimYikA27y0MNQrEnNTpIMyIxyF8mpseR6ypucko5HSYUZ7Rm6jLe/4IKvtIO9mqhmAtq1yAOHlx4SqanLzPcz5HOb1S3N3Y9UZwMxs2l1I4+fxlE06K+52X0e4o7t6RJIFnW/Hvlsw0/EpP802dFO40acfFFum0tEAQBAEAQDDi8SlJHqVGCIilmZjYKALkk9AIByzEvX2maVFxSrhfWArslalQreypdgq58Ni6JHsMPvNlIvoBN9oNqLs2guHokNiqioatUKA7MEVDWqAcajZfr56enwa3b4NPT4dbt8G32K7ICiBXxAzV27wDa7u/M34v1PKdz59Xljwdz59XljwYe0vbYAmlhmHHK9ci6KeFkvoT+I6efLycvUb6IPf1MDyW9Kf1KBjtrsCWXOQzBalc3YX5kE+01hpfhbQdKa8zk+Hs2d4d8RezfJD4zHneA0jYJmVagXLUcE+1UtxaSnkqS0dtrOZM9SXh7Vsmu/zI6UmY39l4NqjXA0X5+AkJOtglZ3XsZhSmFUsCpc57HiAQAt/5VU++el00HHGrNeNbE7LyYgCAIAgCAcf23XNXF4mqHtleoB3b6URlGt/wn4zx88tWVmWW8mynoqjMagqaowpkEizcAb816gS2Ekl5r42Jwkoq53x5f99DXw1YAotTM1INmKBiL6EadD4xCa2UuPQjjyJVGduPoeaTgVARoM2lzqATw8dJXKt6KpVex1r0dVrVWXNcMh4ixujAjn0qNLeil5mi/FydAnpF5zwejJbe3Sz7srn3IzZji/WQ973uB3Pn4QD7jfRu1Tfj1hArrjQhFE7y+MqJUf1hs/2oUrZdBx8IB6xHo4zviia+ldcRkYiqXpmuUZlKmpu3p3QC2UEiwvpcgZcb2Ir1XRzXoJdMMtVaeHYIfVsScQm5G8+zvcg3zdYBhq+jgmpTY1lYK9VmQiqos+LbFKU3dVbMC1u9cHKptpALF2U2A2ENe9RStWoaiU0VgtPMSWsWZmOZmLWvYX0AgE/AOS9p6+8xOLrBmGTOilSP1K2sfAsD8Z5ueU9ba44KXqVyXD2KLU2Y+8FG6Mxy2swKd4XsSdB4zrxSU1BcnH0+RZFi7kZV2TSVzeklxcHQEcddOHLjOPJNeWytykvK2bOGVUK5QFAI0AAHHWVyblyQbvk6j2DqhMRTszWcVKdiQRqu8H/D+c70kqyfsXY+Tps9U0CAIAgCAeKrWUnTQE6mw06nkPGAc6wO3auIq1cNiabVadfKtWipBq4XeWQVKLJbfYRjqKq95D7XDQCwUcHR2Rhajh6lQ2UA1XzO5AtTQWAAGp4DUlmNySTPHBzkoonjg5yUUQXYHZDYiq2OxHeJYlL8Cw4uB0XgOlvATX1ORQXhxNXUTUV4cTY7a9pSznB0W6CswNib/qlPI29o8r243t42bM9WiG7PO1ap6F/vsUbabPuWWlT0JcMVAJUKLsoA1C9Tw0t1mZYp6L07WJYsjx2o7WyHepTXdgGo1MZWqIxsC+t8tuVpNzgqStrujjnjWmKbceWvc0cS6lmKjKpJst72HIX5yuVXtwZ5tOT08GbZ+CNRuijifoJXOWk4dM7Ddly/2lQAUQe7yNW3X8PXra3Djf0/TuT1y4LscPU6VPSNAgCAIAgCAear5QSeABPwhg4XTVmpO2fVlJIy8TUYA96/Vp4cfPP3ZjhFy2Xf+5G44VAd07X3dwACCovYnKR7pflc09EnwW5nkT8Of/E0MdUQqgVMpAIY3Jznkbcp2Ti0qVevuQnKDSUVXr7mbeHDsyo9OoHpgFgLgZuIF+DDrLG/CbSp2ixvwG4pp2i9dhqxXE0u8bEkEWH3gV/Mr8JR00qyohj5Orz1zSIAgCAIAgCAeK1QKpY8ACT7heGDhuIVWw71CzbxtWGmXvuL/HMfhPGbTSd7vsZXFaE739CIahkonNTIL/o6l7WykZso4Hpr1lq8sLlHnhk0lDHco7vhkHX2FWXLWNd8j5lXVL3Fr6ch7hLnKsabiqZ2UXHGpOOz4M1KmQtixbjqbX+Uobt2Z27Lz2Wq5Xovdu61JuItoyhuX7JaVY5VkXzJw9TtM9o1iAIAgCAUr0h49hbDsKq0a1Kplenhnrs1dXpmnTyroAbEkPowJFxYwCT7H9nPVKSioUeoM2UrSVBTD5S6pqW7zDO12N2JtYWAArPbnENjMZRwVM6KRmPRmFyf5U195m/p0seN5GbunSxweRll7TbRXAYMLSsGsKVEeNuPjlALeNvGeX1GZxi5Plnn5cj57s5jjCFoG6hmNwDqXzE3Z2bjzv5kTzfiipf+/UrkvIml9v5ZB18WcxZBu7jKQtwLWAN/O1zJPK7bjt8iMs71Nw2vakaVQyCKT5hqGdgvWG6Rw6L2K7NrXqa3FKmAXXk5Psjw4EnyHWT6bF4ruXCLscLZ1VVAAAFgNABwHlPVNJ9gCAIAgCAIBF9qK5TB4hhxFKpbzKkD5mV5nWNv2IzdRZxzE0rUHIfSyArl5FhbW/hPGiZa2I6pSUKpV8xIuwtbKel+cunGKpp36+xZOMUk07vn2NLaTITempVbDQm5vzN/GTm4t+VUiOZwcv6apHjC0kK1C1TKygFFyk5zfUX5aRGMXFtsQhFxk26a4XqW/s0SKlBgx0amSLDUBlJHHwlON1kXzOQ5R2me0axAEAQBAEAQCJ7V1smDxB57pwPNhlHzMrzOsbfsQm6izku0KeWiGDlrGmMpsVte9j8J5spSTi206IzcoOLbTqiIrYvNvCyBiwbIAxVEY63AHAeFpPxVK9a+XsHnU9WtfL0RWqmIxOexoplsbd/S+nO3ysJLTi0/Eyqo1ybNFmI7wAPQG4+MrdXsVuuxbNlUQyKLsDkNrHmFuJmb3OxR3DA1g9NHBuGVWv1uAZ7sXas2Lgzzp0QBAEAQCM7Q7UOFomtuy6qVzAGxCk2uNNbEiTxw1y02Txw1y02UH0e4pKmOq1apO9fOUGVjq7FnNwLKAABrbjNvUxaxpLg29TFrGkuDL29xxqYsKrADDqBwvd6li1hzsuQfGeD1GRqVqtv7nlttPUmtv7lUxJdd5asO79mV4Mwb2rDXrY68pnx3GEpJ12oQ1RhKSkvRruyFqrK0ZjTeTRwkth0gSSRf3kflK8joI7J6PsMqYdrX1qMTc3OiqLXno9Il4ZqxKkWeaiwQBAEAQBAEAr/b17YGt47tf9VRB9ZR1LrEyvL8LOUYtG3Ld4EXS4seuk8iPsZ+xGVVI0II8xaTaadMOLWzNbD7vMN7nKa3yWzcNLX8Zbj06vNwSxaNX9Tj2NNYK+5bdisRu2DDQA2seQ6ylNKRKJ3EGe4bD7AEAQBAEAQCtekSrlwFXxakvxqJM/VOsTK8vwnM8Wq00V8xqKHTMjDKrGzdDfSYIPHCdrdEVoxyT+JenBC71Aj3Q5jbKQT3Re50HtaaTqcXFqt+3sRUoaWq37exA1tt0c5Xv8OORvha1/lLFgnVkfDlVm1SBZBUAbISQGKsASOI1HGRlCUeURljklbWxaNhpmVLOwNrC1rDTx4zNKtQidh7JuTg8Pc3O7UX/h0+k9jC7xx+Rqh8KJaWkhAEAQBANfH4VatJ6bey6sp/mFp2MnF2jsZOLtEf2b7PUsHTyp3nIGeoR3mP0XoJZlyvI7ZZlyvI7Zy0Y0PXqVb3Z6lRtbWy5jl4+FhPGvVNyi997sy4ubjzvdkNQdGfNULZWJLFbZtbnS/nKsejV5+CvFocvPwaTnjOFbNJzrJoiS+xEUg3vx5G30lU3R1HYPR+AMO6gnSo3E3PeVG4++el0jvGasfBZpqLBAEAQBAEAQCr+kc/5Igc6lIf/YH6TN1f6T+hVl+E5ljFbdN3gRdLgKRz01JnlRrsUdiNxddn7zEk2Aueg0EtlOU3ciWTJLJLVLk1MbXDm4RU0AsvDQcfMyyc1KVpUMuRTlaVeyMFDDZqbvnUZSoyk95rm3dHO0koXFyvgRxXBztbdu5YtkIxVMrAaad2/LzEyP4iMTt2zauejTb9pEPxUGe5F2kzWuDZkjogCAIAgCAVH0mN/lUXk1ZAfcHP0Ey9W/6ZVl4Oc7Rwl0Aps7kuoykDUlW4fOYFBOemG5B4rlpg7IypdyqilYopByg3OW92bx/5Sydz2UeF2OzubSjGmlvX8mhicuflmsema2l/G3CQjdexTvRieuxUIWOUG4W+gJ5gSep1V7HXkk46W9kWDYdIFUGZhw4EC1/dM8n5jkTr/Yo/5OiOmdf9LsPpPX6d/wBNGrH8JOS4mIAgCAIAgHiu1lY9AT8BOMM4rsCqBTp31uhuCOHd0t4zx04RVLe/2KIOKx+ra+xCYhksuQMO6ubMQbtzItwE7k0WtF/X1I5PD20Xx39TVqcJFFRp85M4TGxEvfvW915VMkjrHo6vu6oLZrsrA5bcVC66/gnodE/I/maMXBbpsLRAEAQBAEAQCq+kn/ZB13tO3zmXrP0irL8JzXFK25e+S10vYm/Hy8Z5caKN6I2vSAphg4JN7rY3W3Ak87y5wSinfPYnKCUFJPd9vQ06WGZldgNEALajQE29+vSSjCUk5LscjilKLkuFyaKzhUWjZOYKhGXlxa3SUS5JRs7N2ccnC0L8d2oPmBY/lPawu4L5GuPCJKWEhAEAQBAEApfpQ1o0BexNYf8ADqf8xMnWbxS9yrKrpL1Oe7UpMiX3hJDrwFrHK1iGB6XmBJ45V3RW1PFLndEbUGXLlq3Lqc1rgi/FSectbcKcZcrcnK8bTjK7W9fwQdbYVAPmCnUG4zNbl435dZJdROqK/ElVHqlSCDKosB5/WQcnJ2yttvks2yEORSGtw+7fy5yiVWdide7EAjCICbkNVuf9409Xpf0kasfwk9NBMQBAEAQBAMONNqb/AMLfkZx8HHwcS2Zham7plSmq2AJNzpY8BpPEcGkpPuZVCSin6kVVCbtLFs+uYEDKOFrfOWvRpVPfuSkoaFpe/c1KvCQRUagkwTOxwbGyk+UqmdR1H0b1CRWDKVI3Wht+PXTlp8pu6L4WjRiLpNxaIAgCAIAgCAVP0kg+qpbjvU5gcn6zL1n6ZVl4OcYkOKT3UAdy/eBOjDkPOeXFFG9EQVJ0AJPhJxTb2CTeyNN9LySZy2ayyREs+zVbKtlHLiwHSUOrJKzsnZhr4WiTxy6+Bubj4z2cP6a+RrhwSktJCAIAgCAIBSPSgL08PwH2ran+AzF13wr5/wBinNwijY2jkphnKVEzIWVSwY+0AL8plhFQknLdchRUJJ5N17EKHTK4Cd4kZGJJCC/Mfe00nVKFPb5EVLHpare9vYiMZs/EK6sMWjBlN1FO2Q3FgVvY+d5fJ4VBUuSWRY4xVb3+x8pqwFmYMeZAt8ryh1eyKHXYs2ywci2IGg4g9BM8qsI632FJ9Vs1ripVvbhq1/rPV6X9P7mrHwWGaSYgCAIAgCAYsV7D/wALfkZx8BnE9iJUyIy08wAX76jiNNCZ4ig2tS4RkhGTjdbIicUEAXJm9kZs1va52tylk1BNaf8AWSyKG2i+N79TTqcJFFRqLxkwTWxwbGyk+X1lU0dR030bsftgVsQtLmDcXq9Jt6LuvkX4i7zeXCAIAgCAIAgFW9I6XwgIGoq0z8bj6zL1n6X2KsvwnNa6vu37mlhfvKbd4cgbzy4oo3oiqeIamcyMVYcCOIluOcoO4kseSWN6ovc0KkFZ5wNZUa70w4swykkC54G46S2Eop3JWWYpRi7krLHgab5V0HLiwH1mV8kFZ17sk18JS0t7enTvtPY6f9NGuHBMS4kIAgCAIAgFI9KI+zw2oB3p48P0b9PKYuu+FfP+xTm7FFqiyEuQ6BlLIMyk8QLNfrMWFwUvNuiONxT8+6IijhmKswFwtix00BNh+ckoSknJLZHFjlKLklsjWxMiitmiZYcLLsxPs179tB92/IeMzyqzsTqnYAMKFQMbkVn1AsNVQ8OXGep0n6f1NOPgs01FggCAIAgCAYsUe438LfkZx8BnENlMwWnZHIGU6Dp0vxnhK65McG6oia33vM/mZM4a78J1HDTHGTBN7HDZTlF5VPkI6V6OAwNUMtrLT5jXvVJs6Hv9DRiLzPQLhAEAQBAEAQCM7RbJ9aomlnyXZDmtf2SDwvK8uPxI6SMo6lRXD6PxZh6we8Lfox1B/a8JkXQpf8iHhe5hxHo4DqqnEWy3AIorfXqc2stl02qKjfBOa1RUX2NJvRQp/wDNt/SH90j+UXqVeCvUxj0Rr+9t/SH907+VXqPBXqSqej0AAesHT/2x/dK30K/7HfC9y2bJwO4pCnmzWLG9re0xbhfxmzHDRFRLUqRuSZ0QBAEAQBAIbtPsEYxKal8mR898t791ltxH7XylObEskaIThqICr6PQylfWDY2/Vjkb/tTMuhS/5EfC9zWPoyW1vWW/pj+6S/J//YLHW1mOp6LFI/2pv6Q/unfya9Tng+5r/wCEa/vbf0h/dJflV6nPBXqSNH0cBQAMSdLfqh0t+1K30Kfc74PuWns/sn1amUL5yWLXy5eIUWtf8M04cXhx0lkY0SctJCAIAgCAIB5qJcEdQR8YBScL6PQgX/ME5bfqxrb+aYPyK9SlYq7mtV9GQYsfWjqWP6IcyT+14yX5Neo8H3MR9Fa/vTf0h/dO/lF6jwfcwn0SL+9t/SH907+VXqc8FepvYP0aLTFvWSf92P7pCXRJ9zvg+5Y+zvZ8YXN9oXzAD2bWsSevjLsGBYr3LIx0k3NBIQBAEAQBAEAQBAEAQBAEAQBAEAQBAEAQBAEAQBAEAQBAEAQBAEAQBAEAQBAEAQBAEAQBAEAQBAEA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3581400" cy="5821363"/>
          </a:xfrm>
        </p:spPr>
        <p:txBody>
          <a:bodyPr>
            <a:normAutofit fontScale="92500" lnSpcReduction="20000"/>
          </a:bodyPr>
          <a:lstStyle/>
          <a:p>
            <a:r>
              <a:rPr lang="en-US" sz="2400" dirty="0" smtClean="0"/>
              <a:t>Plant shoots respond to the environment by tropisms.</a:t>
            </a:r>
          </a:p>
          <a:p>
            <a:r>
              <a:rPr lang="en-US" sz="2400" dirty="0" smtClean="0"/>
              <a:t>Tropism= directional growth response to external stimulus</a:t>
            </a:r>
          </a:p>
          <a:p>
            <a:pPr lvl="1"/>
            <a:r>
              <a:rPr lang="en-US" sz="2400" dirty="0" smtClean="0"/>
              <a:t>Phototropism = growth towards light</a:t>
            </a:r>
          </a:p>
          <a:p>
            <a:pPr lvl="1"/>
            <a:r>
              <a:rPr lang="en-US" sz="2400" dirty="0" err="1" smtClean="0"/>
              <a:t>Gravitropism</a:t>
            </a:r>
            <a:r>
              <a:rPr lang="en-US" sz="2400" dirty="0" smtClean="0"/>
              <a:t> = growth in response to gravity</a:t>
            </a:r>
          </a:p>
          <a:p>
            <a:pPr lvl="1"/>
            <a:r>
              <a:rPr lang="en-US" sz="2400" dirty="0" smtClean="0"/>
              <a:t>Both of these are dependent on a hormone called </a:t>
            </a:r>
            <a:r>
              <a:rPr lang="en-US" sz="2400" b="1" dirty="0" err="1" smtClean="0"/>
              <a:t>auxin</a:t>
            </a:r>
            <a:r>
              <a:rPr lang="en-US" sz="2400" b="1" dirty="0" smtClean="0"/>
              <a:t>.</a:t>
            </a:r>
            <a:endParaRPr lang="en-US" sz="2400" dirty="0" smtClean="0"/>
          </a:p>
          <a:p>
            <a:pPr>
              <a:buNone/>
            </a:pPr>
            <a:endParaRPr lang="en-US" sz="2400" dirty="0" smtClean="0"/>
          </a:p>
          <a:p>
            <a:r>
              <a:rPr lang="en-US" sz="2400" dirty="0" smtClean="0"/>
              <a:t>Aim 6: Investigations into tropisms could be carried out</a:t>
            </a:r>
          </a:p>
          <a:p>
            <a:endParaRPr lang="en-US" sz="2400" dirty="0"/>
          </a:p>
        </p:txBody>
      </p:sp>
      <p:pic>
        <p:nvPicPr>
          <p:cNvPr id="4098" name="Picture 2" descr="http://www.mhhe.com/biosci/genbio/maderbiology7/graphics/mader07b/online_vrl/images/0702l.jpg"/>
          <p:cNvPicPr>
            <a:picLocks noChangeAspect="1" noChangeArrowheads="1"/>
          </p:cNvPicPr>
          <p:nvPr/>
        </p:nvPicPr>
        <p:blipFill>
          <a:blip r:embed="rId2" cstate="print"/>
          <a:srcRect/>
          <a:stretch>
            <a:fillRect/>
          </a:stretch>
        </p:blipFill>
        <p:spPr bwMode="auto">
          <a:xfrm>
            <a:off x="4064000" y="3429000"/>
            <a:ext cx="5080000" cy="3810000"/>
          </a:xfrm>
          <a:prstGeom prst="rect">
            <a:avLst/>
          </a:prstGeom>
          <a:noFill/>
        </p:spPr>
      </p:pic>
      <p:pic>
        <p:nvPicPr>
          <p:cNvPr id="6" name="Picture 2" descr="https://sites.google.com/a/canacad.ac.jp/hl2-biology-ferguson/_/rsrc/1338519043044/10-botany/9-1-plant-structure-growth/phototropism1-1024x770.png?height=300&amp;width=400"/>
          <p:cNvPicPr>
            <a:picLocks noChangeAspect="1" noChangeArrowheads="1"/>
          </p:cNvPicPr>
          <p:nvPr/>
        </p:nvPicPr>
        <p:blipFill>
          <a:blip r:embed="rId3" cstate="print"/>
          <a:srcRect/>
          <a:stretch>
            <a:fillRect/>
          </a:stretch>
        </p:blipFill>
        <p:spPr bwMode="auto">
          <a:xfrm>
            <a:off x="4267200" y="0"/>
            <a:ext cx="4459224"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4525963"/>
          </a:xfrm>
        </p:spPr>
        <p:txBody>
          <a:bodyPr/>
          <a:lstStyle/>
          <a:p>
            <a:pPr>
              <a:buNone/>
            </a:pPr>
            <a:r>
              <a:rPr lang="en-US" dirty="0" err="1" smtClean="0"/>
              <a:t>Auxin</a:t>
            </a:r>
            <a:r>
              <a:rPr lang="en-US" dirty="0" smtClean="0"/>
              <a:t> efflux pumps can set up concentration gradients of </a:t>
            </a:r>
            <a:r>
              <a:rPr lang="en-US" dirty="0" err="1" smtClean="0"/>
              <a:t>auxin</a:t>
            </a:r>
            <a:r>
              <a:rPr lang="en-US" dirty="0" smtClean="0"/>
              <a:t> in plant tissue.</a:t>
            </a:r>
          </a:p>
          <a:p>
            <a:pPr>
              <a:buNone/>
            </a:pPr>
            <a:r>
              <a:rPr lang="en-US" dirty="0" smtClean="0"/>
              <a:t> </a:t>
            </a:r>
            <a:r>
              <a:rPr lang="en-US" dirty="0" err="1" smtClean="0"/>
              <a:t>Auxin</a:t>
            </a:r>
            <a:r>
              <a:rPr lang="en-US" dirty="0" smtClean="0"/>
              <a:t> influences cell growth rates by changing the pattern of gene expression.</a:t>
            </a:r>
            <a:endParaRPr lang="en-US" dirty="0"/>
          </a:p>
        </p:txBody>
      </p:sp>
      <p:pic>
        <p:nvPicPr>
          <p:cNvPr id="20482" name="Picture 2" descr="http://www.bio.miami.edu/dana/pix/auxin_migration.jpg"/>
          <p:cNvPicPr>
            <a:picLocks noChangeAspect="1" noChangeArrowheads="1"/>
          </p:cNvPicPr>
          <p:nvPr/>
        </p:nvPicPr>
        <p:blipFill>
          <a:blip r:embed="rId2" cstate="print"/>
          <a:srcRect/>
          <a:stretch>
            <a:fillRect/>
          </a:stretch>
        </p:blipFill>
        <p:spPr bwMode="auto">
          <a:xfrm>
            <a:off x="3505200" y="7086600"/>
            <a:ext cx="6858000" cy="3086101"/>
          </a:xfrm>
          <a:prstGeom prst="rect">
            <a:avLst/>
          </a:prstGeom>
          <a:noFill/>
        </p:spPr>
      </p:pic>
      <p:sp>
        <p:nvSpPr>
          <p:cNvPr id="20484" name="AutoShape 4" descr="data:image/jpeg;base64,/9j/4AAQSkZJRgABAQAAAQABAAD/2wCEAAkGBxMSEhQUExIUFhUXGBMXFxcXFBYZFRYaFhgWGBgaFBgYHCogGBslHBUVIjIiJSkrLi4uGB8zODMsNygtLisBCgoKDg0OGxAQGywmICQsLCwsLCw0LCwsLC0sLCwsLCwsLCwsLCwsLCwsLCwsLCwsLCwsLCwsLCwsLCwsLCwsLP/AABEIAKEBOQMBEQACEQEDEQH/xAAbAAEAAgMBAQAAAAAAAAAAAAAABQYDBAcCAf/EAEcQAAIBAgMFBAcECAMGBwAAAAECAAMRBBIhBRMxQVEGImFxBxQygZGhwSNCYrEzQ1JUcoKT0hckkjSDs9Hh8BZEU2OUotP/xAAbAQEAAwEBAQEAAAAAAAAAAAAAAgMEAQUGB//EADQRAAICAQMCBAQFBAMAAwAAAAABAhEDEiExBEETIlFhMnGBkQUUM6GxI8Hh8EJS8RVi0f/aAAwDAQACEQMRAD8A7jAEA81HAFzK8mSOOLlLsdSt0fbyWpXRwK1+EQmpx1INUfZICAIAgCAIAgCAIAgCAIAgCAIB5VwfcSPhIRyRabXbb7HWmj7ed1K9Pc4fZICAIAgCAIAgCAIAgCAIAgCAfGawJ6SMpKKbfYJWA3zhTTSfqKAa8RmpcCj7JAQBAI7H4tRztfukHS3DXWfOfiXX47UYt+a4tcU7TTd/7uasOJv+TWG1QzG37PUcrnTreYsv4zN5JS0P4aT+7f32RZ+WaSv1JLD1gQLG/LSe70fVQnjTi7pUkv3Ms4NMzrfnPQg5PeSogz7JnBAEAQBAEAQBAEAQBAEAQDBiawAIuAbXF5h63qIQg46qlVr3rf6k4RbZHVNoqAdfaYH3X1/KfP5PxaKxtJPzy1fKNq/4NSwSb+SNvDYjMW66e4Wv9Z6PRdeuoyTa2br6JL/P3KZ49KRth78PjPXjl1Pyrb1KaPUuOCAIAgCAIAgCAIAgCAIAgGljMUqjjwuCOeo5Xni/iPX48atPdNxa77p7/K+/Bfjxts1E2kuZVGpAI46X01+Anmf/AC+jJCOlvTFr67L7JIufTumzewdYFQb+fmdZ6v4f1ccmGMr+fze9fSyjJCpUZ954H4T0PHX/AFf2KqPc0HDWxNwCbgjoeHjwnm9X4uHHLIpal3T9O/Cv9iyFNpFS2xVJbnrafFrM805ZXzdL2R7GGKUTSZCtjeTv1Lbss/Z+sSOGp5noOU9L8Bk4ZZ48cVfq/T09fseb1kUTk+wRgE6BAEAQBAEAQBAEAQBAEA8ODyI94lOWOV/pyS+as6q7kDtrEkA8QQdRe45i46eU+P8AxXq5ZcqwS2p7rnj07rbtR6PTY1dlcCsRe8wptcG/ZbElsbEd4A3I/wC/rachoh1GPI03vul3KM8fK6LghNtRafoGKUpRuUa9jxmepacEAQBAEAQBAEAQBAEAQDDWzC5Bvpwt9RMedZ4pzg0/Zr+6Jx0vZlV23iCbWJtw4391+fGfE5+pXU5nPstl/vf2s9bp4UiLKEAG8W0aLT2LB2frk8rngOk1fhD8Lq3GELbW2+y/36mHq47Fhuenzn2GrN/1X3/webse5oOGOrTB4/mRM+fDjnH+p/LX8Eoya4K5tTAlu9Y8bA8f+vKfDdRgy4sksig9Df8AtXu/49z08GVJUaA2e5PeOnhqdJkl1CStJsveWPYsOzMJlynkV0Gs978F/DZRks2R/ErXr/tHn58t2vckkUjibj5z6fFjyQk9UrXb1X17mRtM9y84IAgCAIAgCAIAgCAIAgHxheRlHUqYREbVwubui5vcnmfynyP4x0lZYeCnKW7e9/Tg29Pkrdle9Ue2guOs8VZ4Nf4PR1xJDZeAIuRa+lzyt0v/ANJLp8OTrMlwW0K525/juZ8+VcMsioRax06H6GfeLFlx6fDla7p/2f8Ag8y0+TLNhAQBAEAQBAEAQBAEAQBAPFRAeN/jKsuKORVL/wDDqdFe2vhM1yOAsAeI6cZ8N12B4s88mONwVW/73S3v5npdPkpJMizgn4GwHWYpdRGKvf7GrxIk5srBEZemt/E+FvrPS/COhnlyx6mfwu63rj0+vrRh6jKna7kxk8TPsvAX/Z/cw2ZJecE40nyDFXBIsOZA919fleZurU5Y9EO7S+Svf9rJQpO2YVohWAto2YfW3wBmLH0ePp8yhFeWal99nXyqyxzco/KjZppYAdJ6WHEscFH04Km7dnqWnBAEAQBAEAQBAEAQBAEAQBAPlpFRjHhA0amGuC9tbNpbly8tB858/l6BZIvqmt1qen2vb9l+5oWSnp+RtU6YvmHMD/v5z1sPTY4zeSCVTSsqcnVPsZZrSSVIgJ0CAIAgCAIAgCAIAgCAIAnGk1TBjreybDXl58pR1LccMtKt1svfsSjzua/q4RgepsfeLfn+c8yPQY+mzRmlep0791X7v+S3W5Jo2KVMAW5XJnp4OnjihoS2u0VSlbsyTQREAQBAK/2c7UJjKlVFpsu7tckgg3JGlvKXZcDgk33LsuF40m3yWCUlIgCAIAgCAIAgCAIAgCAIAgCAadDalF6r0VqKaiWzJfUaX9/u4SThJLU1sScJJaq2NyRoifAJxJJUgfZ0CAIAgCAIAgCAIAgCAIAgCAIAtONJgToEAQBANLbFWstJmoKr1FFwrXs1uIFuduElBRcvNwSgot1Lg5p6OMRW9adaarlfWqWDdxVJPdsR3iTbX6Geh1SjoV/Q39Uo6Ff0OsTzTzhAEAQBAEAQBAEAQBAEAQBAKn2+25Wwi0WpFe8aisGFx7IKkdCNZp6fFHI2maOnxRyNpkR6LsDTY1cQzZ61yuoPcDalrniza69PMyzq5NVBcFvVyaqK4OhzEYhAEAQBAEAQBAEAjto7dw1CpTpVqyI9U2pqxtmN7ceAuSAL8ToIBIwBAEAQBAIzbm26eEVGq5srNluBexsSLjjbTlJ48bm6RPHjc9kVPsjtLFYzGVK4cphxoUOq21yIBybXMWH5ETVmhDHjUe5pzQhjxqPcv8xGMQBAEAQBANTB7NpUmqOiBWqsGcjmQLe7mfMk85JzbST7EnJtJPsbciREAQBAEAQBAEAQBAEAQBAEAj9rbGo4nJvkzhGLAXIF7W7wHEa8OEnDJKF6ScMkofCblCiqKFRQqjgFAAHkBItt8kW292ZJw4IAgCAIAgCAIBCdoO0AwwZd2TUNNjQzFVSvWyuUoKb3ztk6cxz0gFN7ObObaNetWrOtSmyUqdYjDvTpYlCtQ7mpSqsTTq0XykVEP3rHXgB0hmSmouQqiwFzYDkBc+4QlYSsyAwD7AEAQCA7Z7DfGUUpoVUiorEtewAVgdBxOo0l2DKscrZdgyLHK2euy3ZpMErBalRy1s1zZL9VQaA+Op8Yy5nke6GXM8j4J2UlIgCAIAgFG7Zdo6hNSjh2yinbfOps3iiHlYakjXl1mXNlfC47kG3z2XJXsF2hyMdzUIK3N87Nm6B1Y2bp16WmaeZQl5L/AJs5knjTrGdE7O7bXFU72C1ABnS97X5qeanX4ETbhzLJG0SjK0S0uJCAIAgCAIAgCAIAgFI7YdpKod6GGYKaa5qri2brkS+gNtSePIW4jLmytWo9uSuTbvT25Kphe2dVWBWpVF/Zzu7qx0BHfJBF+lj4zK8uSL1RuvcrlOnauvc6R2b2+uKWxAWoACyg3BHDMh5i/wAPgTtw5lkXuWxlqJqXkxAEAQBAEAQBAEA1NpY5aKZjYsbimmZVaq9iVpoXIGZrWFzAOX7FwTbTxGKJCqHZVxSH/MYWqiNlG4e6vh8Qu6OnLMr2BtYDpG0dqUMHTXe1MoAAUElqjWFtL3Zj4n3mThjlN1FE4Y5TdRRRNr9qsRtAPh8NhiabCzXXM1upPs0/ffzm2GCOLzTe5shhjiqU3ubXo22LWDNWqNUSmpZFp52CswJDFlvYgajz8pHqskWtK+5HqskX5V9zoNWsq+0wXzIH5zBZiPlLEI3ssreRB/KLQsyToEAQBAEAQBAIXtdtj1XDM6/pGslP+NuB8bAFvdKs2TRCyE5Ujku0s9Om9OoX3eS7VEHezvqi1WbXvHU+B8ZjjB1eTZL+fcKD0vxLSXdevuYClIorXaoKIVM9MJTUbwWUNfViHIudRaaZRxzir3ra1sjXKGGcFe9bWtlvwSvZ3aFWhVU5kZqbWYKSQwIGZQbWsRa3iB0mDfBlPPcZYp6XyjsVCqHVWU3VgCD1BFxPWTtWaDJOgQCC2j2qoUMSmHqZw7lFU5e4WcMVAJN29k6gEDS5EA1T27wgRahNQIaOHrlt2bJTxDuiM9uABQ36aQDF/wCOKQbVKmVlwZpqKbb5jimrBAyHQX3Q589bQCe2JtWniqK1qWbI2cWZSrAozIwYHgQysPdANpq6jQso94gHz1hP21/1CAaO29rpQoVKoKsVU5VBHeY6KNOpIkZy0xs5J0jjm28TulRXao28JevltqGNyAbXDMb38POYWlaU9/XsRlpjpjPdLn/0qeL2uxqCg1PEJTXO1MPTOYKSLEKLXvp3pbPE6pypdjuSMn5JOkuLLV2R2w9kZGZKiNoGFr8rN+FhofjMLvFO0zMrTqzuGz8WtamlReDAHxHUHxBuPdPXjJSSaNSdqzYkjogCAIAgCAIBjxFYIrMQxCgmyqWY2F7Ko1Y9ANTAOV4xa22Sr7lFpmjXCErv6eVmS9munq2OQgaE21OvdMAkj2kbAYVMPpUxljnJsxQsTk3zL+lrBcgJHtEE89dOHp3Pd8GnD07nu+D7sTsVVxDb/Hu5La5Ce+emc/cH4R8uEtydSoLTjLJ9QorTjLXjtp4XAoEAC2F1pU1GY+OUcPM28552XOo7yZhnk3t8lJ2n20q1WyI5pKw7tOiA9Zv4m+710t5mZXkyTdLb0IpSm67viiq7S2gUPeelnDKrab2oUIuX3j311tbrOTxqL8z34a5+pPJjjja1NXw0t3XqY9m7e3dayC6AndtlVKq31BzLb4cJVKaj8Pbj1KZZYJ0t0uPU7X2d2kcRQSoRZuDj8Q428DoffN+HJrgpFkXask5YSEAQBAEAQDnXpGr7zE0aIYgIufQX71Q5V+AU/wCqed1s91Eoy7tIo2LNc1EVKRNRnaqr5tKqr3Vul8otlHjLY+IlGKW/PzNMXmSjFR3+LnZ/Q11xdAhKlXA5lJYVXFSuodzqMmWoFU8SRbyGksWfZNrbv8/Yj4sWlKSdO7+fsfcMuHO7+xo98NdVqYrMhBFs329tRf4SrLnlGKkqK5yqMWmt/wBjoHZXshgMRSJei2YG3dxGJUWIBGm9NuY90u6fK8kbZ2ErRNf4dbO/9Gp/8rE//rLyZIbCwWDwitTw7qoZ1JBrtUJZhZQN45IuF0A6GARXaTZ2z6b18bWzl6O5rVVp1nveiLU2akrgE5TbUaiAfcJ2J2aoamAzALRz06mIqOBTpMz0kZHc2pAsTl9k2gGfBdnNnqKZRgQnquQ+sM1hh3qbjUsbgNUdfGwHKAbXZbFYVaCrQ+zTfYpFWo3eaoK9Te5bkk3fOR4EQDFieyWzMTUqVHwuGq1M32jZVZs34+h84B4/w+2X+4Yb+mIBVe1HZzAUsTRoUcFhlupeodwrGxOVdDw4N8pny5GpKKfz7kVvKimYikA27y0MNQrEnNTpIMyIxyF8mpseR6ypucko5HSYUZ7Rm6jLe/4IKvtIO9mqhmAtq1yAOHlx4SqanLzPcz5HOb1S3N3Y9UZwMxs2l1I4+fxlE06K+52X0e4o7t6RJIFnW/Hvlsw0/EpP802dFO40acfFFum0tEAQBAEAQDDi8SlJHqVGCIilmZjYKALkk9AIByzEvX2maVFxSrhfWArslalQreypdgq58Ni6JHsMPvNlIvoBN9oNqLs2guHokNiqioatUKA7MEVDWqAcajZfr56enwa3b4NPT4dbt8G32K7ICiBXxAzV27wDa7u/M34v1PKdz59Xljwdz59XljwYe0vbYAmlhmHHK9ci6KeFkvoT+I6efLycvUb6IPf1MDyW9Kf1KBjtrsCWXOQzBalc3YX5kE+01hpfhbQdKa8zk+Hs2d4d8RezfJD4zHneA0jYJmVagXLUcE+1UtxaSnkqS0dtrOZM9SXh7Vsmu/zI6UmY39l4NqjXA0X5+AkJOtglZ3XsZhSmFUsCpc57HiAQAt/5VU++el00HHGrNeNbE7LyYgCAIAgCAcf23XNXF4mqHtleoB3b6URlGt/wn4zx88tWVmWW8mynoqjMagqaowpkEizcAb816gS2Ekl5r42Jwkoq53x5f99DXw1YAotTM1INmKBiL6EadD4xCa2UuPQjjyJVGduPoeaTgVARoM2lzqATw8dJXKt6KpVex1r0dVrVWXNcMh4ixujAjn0qNLeil5mi/FydAnpF5zwejJbe3Sz7srn3IzZji/WQ973uB3Pn4QD7jfRu1Tfj1hArrjQhFE7y+MqJUf1hs/2oUrZdBx8IB6xHo4zviia+ldcRkYiqXpmuUZlKmpu3p3QC2UEiwvpcgZcb2Ir1XRzXoJdMMtVaeHYIfVsScQm5G8+zvcg3zdYBhq+jgmpTY1lYK9VmQiqos+LbFKU3dVbMC1u9cHKptpALF2U2A2ENe9RStWoaiU0VgtPMSWsWZmOZmLWvYX0AgE/AOS9p6+8xOLrBmGTOilSP1K2sfAsD8Z5ueU9ba44KXqVyXD2KLU2Y+8FG6Mxy2swKd4XsSdB4zrxSU1BcnH0+RZFi7kZV2TSVzeklxcHQEcddOHLjOPJNeWytykvK2bOGVUK5QFAI0AAHHWVyblyQbvk6j2DqhMRTszWcVKdiQRqu8H/D+c70kqyfsXY+Tps9U0CAIAgCAeKrWUnTQE6mw06nkPGAc6wO3auIq1cNiabVadfKtWipBq4XeWQVKLJbfYRjqKq95D7XDQCwUcHR2Rhajh6lQ2UA1XzO5AtTQWAAGp4DUlmNySTPHBzkoonjg5yUUQXYHZDYiq2OxHeJYlL8Cw4uB0XgOlvATX1ORQXhxNXUTUV4cTY7a9pSznB0W6CswNib/qlPI29o8r243t42bM9WiG7PO1ap6F/vsUbabPuWWlT0JcMVAJUKLsoA1C9Tw0t1mZYp6L07WJYsjx2o7WyHepTXdgGo1MZWqIxsC+t8tuVpNzgqStrujjnjWmKbceWvc0cS6lmKjKpJst72HIX5yuVXtwZ5tOT08GbZ+CNRuijifoJXOWk4dM7Ddly/2lQAUQe7yNW3X8PXra3Djf0/TuT1y4LscPU6VPSNAgCAIAgCAear5QSeABPwhg4XTVmpO2fVlJIy8TUYA96/Vp4cfPP3ZjhFy2Xf+5G44VAd07X3dwACCovYnKR7pflc09EnwW5nkT8Of/E0MdUQqgVMpAIY3Jznkbcp2Ti0qVevuQnKDSUVXr7mbeHDsyo9OoHpgFgLgZuIF+DDrLG/CbSp2ixvwG4pp2i9dhqxXE0u8bEkEWH3gV/Mr8JR00qyohj5Orz1zSIAgCAIAgCAeK1QKpY8ACT7heGDhuIVWw71CzbxtWGmXvuL/HMfhPGbTSd7vsZXFaE739CIahkonNTIL/o6l7WykZso4Hpr1lq8sLlHnhk0lDHco7vhkHX2FWXLWNd8j5lXVL3Fr6ch7hLnKsabiqZ2UXHGpOOz4M1KmQtixbjqbX+Uobt2Z27Lz2Wq5Xovdu61JuItoyhuX7JaVY5VkXzJw9TtM9o1iAIAgCAUr0h49hbDsKq0a1Kplenhnrs1dXpmnTyroAbEkPowJFxYwCT7H9nPVKSioUeoM2UrSVBTD5S6pqW7zDO12N2JtYWAArPbnENjMZRwVM6KRmPRmFyf5U195m/p0seN5GbunSxweRll7TbRXAYMLSsGsKVEeNuPjlALeNvGeX1GZxi5Plnn5cj57s5jjCFoG6hmNwDqXzE3Z2bjzv5kTzfiipf+/UrkvIml9v5ZB18WcxZBu7jKQtwLWAN/O1zJPK7bjt8iMs71Nw2vakaVQyCKT5hqGdgvWG6Rw6L2K7NrXqa3FKmAXXk5Psjw4EnyHWT6bF4ruXCLscLZ1VVAAAFgNABwHlPVNJ9gCAIAgCAIBF9qK5TB4hhxFKpbzKkD5mV5nWNv2IzdRZxzE0rUHIfSyArl5FhbW/hPGiZa2I6pSUKpV8xIuwtbKel+cunGKpp36+xZOMUk07vn2NLaTITempVbDQm5vzN/GTm4t+VUiOZwcv6apHjC0kK1C1TKygFFyk5zfUX5aRGMXFtsQhFxk26a4XqW/s0SKlBgx0amSLDUBlJHHwlON1kXzOQ5R2me0axAEAQBAEAQCJ7V1smDxB57pwPNhlHzMrzOsbfsQm6izku0KeWiGDlrGmMpsVte9j8J5spSTi206IzcoOLbTqiIrYvNvCyBiwbIAxVEY63AHAeFpPxVK9a+XsHnU9WtfL0RWqmIxOexoplsbd/S+nO3ysJLTi0/Eyqo1ybNFmI7wAPQG4+MrdXsVuuxbNlUQyKLsDkNrHmFuJmb3OxR3DA1g9NHBuGVWv1uAZ7sXas2Lgzzp0QBAEAQCM7Q7UOFomtuy6qVzAGxCk2uNNbEiTxw1y02Txw1y02UH0e4pKmOq1apO9fOUGVjq7FnNwLKAABrbjNvUxaxpLg29TFrGkuDL29xxqYsKrADDqBwvd6li1hzsuQfGeD1GRqVqtv7nlttPUmtv7lUxJdd5asO79mV4Mwb2rDXrY68pnx3GEpJ12oQ1RhKSkvRruyFqrK0ZjTeTRwkth0gSSRf3kflK8joI7J6PsMqYdrX1qMTc3OiqLXno9Il4ZqxKkWeaiwQBAEAQBAEAr/b17YGt47tf9VRB9ZR1LrEyvL8LOUYtG3Ld4EXS4seuk8iPsZ+xGVVI0II8xaTaadMOLWzNbD7vMN7nKa3yWzcNLX8Zbj06vNwSxaNX9Tj2NNYK+5bdisRu2DDQA2seQ6ylNKRKJ3EGe4bD7AEAQBAEAQCtekSrlwFXxakvxqJM/VOsTK8vwnM8Wq00V8xqKHTMjDKrGzdDfSYIPHCdrdEVoxyT+JenBC71Aj3Q5jbKQT3Re50HtaaTqcXFqt+3sRUoaWq37exA1tt0c5Xv8OORvha1/lLFgnVkfDlVm1SBZBUAbISQGKsASOI1HGRlCUeURljklbWxaNhpmVLOwNrC1rDTx4zNKtQidh7JuTg8Pc3O7UX/h0+k9jC7xx+Rqh8KJaWkhAEAQBANfH4VatJ6bey6sp/mFp2MnF2jsZOLtEf2b7PUsHTyp3nIGeoR3mP0XoJZlyvI7ZZlyvI7Zy0Y0PXqVb3Z6lRtbWy5jl4+FhPGvVNyi997sy4ubjzvdkNQdGfNULZWJLFbZtbnS/nKsejV5+CvFocvPwaTnjOFbNJzrJoiS+xEUg3vx5G30lU3R1HYPR+AMO6gnSo3E3PeVG4++el0jvGasfBZpqLBAEAQBAEAQCr+kc/5Igc6lIf/YH6TN1f6T+hVl+E5ljFbdN3gRdLgKRz01JnlRrsUdiNxddn7zEk2Aueg0EtlOU3ciWTJLJLVLk1MbXDm4RU0AsvDQcfMyyc1KVpUMuRTlaVeyMFDDZqbvnUZSoyk95rm3dHO0koXFyvgRxXBztbdu5YtkIxVMrAaad2/LzEyP4iMTt2zauejTb9pEPxUGe5F2kzWuDZkjogCAIAgCAVH0mN/lUXk1ZAfcHP0Ey9W/6ZVl4Oc7Rwl0Aps7kuoykDUlW4fOYFBOemG5B4rlpg7IypdyqilYopByg3OW92bx/5Sydz2UeF2OzubSjGmlvX8mhicuflmsema2l/G3CQjdexTvRieuxUIWOUG4W+gJ5gSep1V7HXkk46W9kWDYdIFUGZhw4EC1/dM8n5jkTr/Yo/5OiOmdf9LsPpPX6d/wBNGrH8JOS4mIAgCAIAgHiu1lY9AT8BOMM4rsCqBTp31uhuCOHd0t4zx04RVLe/2KIOKx+ra+xCYhksuQMO6ubMQbtzItwE7k0WtF/X1I5PD20Xx39TVqcJFFRp85M4TGxEvfvW915VMkjrHo6vu6oLZrsrA5bcVC66/gnodE/I/maMXBbpsLRAEAQBAEAQCq+kn/ZB13tO3zmXrP0irL8JzXFK25e+S10vYm/Hy8Z5caKN6I2vSAphg4JN7rY3W3Ak87y5wSinfPYnKCUFJPd9vQ06WGZldgNEALajQE29+vSSjCUk5LscjilKLkuFyaKzhUWjZOYKhGXlxa3SUS5JRs7N2ccnC0L8d2oPmBY/lPawu4L5GuPCJKWEhAEAQBAEApfpQ1o0BexNYf8ADqf8xMnWbxS9yrKrpL1Oe7UpMiX3hJDrwFrHK1iGB6XmBJ45V3RW1PFLndEbUGXLlq3Lqc1rgi/FSectbcKcZcrcnK8bTjK7W9fwQdbYVAPmCnUG4zNbl435dZJdROqK/ElVHqlSCDKosB5/WQcnJ2yttvks2yEORSGtw+7fy5yiVWdide7EAjCICbkNVuf9409Xpf0kasfwk9NBMQBAEAQBAMONNqb/AMLfkZx8HHwcS2Zham7plSmq2AJNzpY8BpPEcGkpPuZVCSin6kVVCbtLFs+uYEDKOFrfOWvRpVPfuSkoaFpe/c1KvCQRUagkwTOxwbGyk+UqmdR1H0b1CRWDKVI3Wht+PXTlp8pu6L4WjRiLpNxaIAgCAIAgCAVP0kg+qpbjvU5gcn6zL1n6ZVl4OcYkOKT3UAdy/eBOjDkPOeXFFG9EQVJ0AJPhJxTb2CTeyNN9LySZy2ayyREs+zVbKtlHLiwHSUOrJKzsnZhr4WiTxy6+Bubj4z2cP6a+RrhwSktJCAIAgCAIBSPSgL08PwH2ran+AzF13wr5/wBinNwijY2jkphnKVEzIWVSwY+0AL8plhFQknLdchRUJJ5N17EKHTK4Cd4kZGJJCC/Mfe00nVKFPb5EVLHpare9vYiMZs/EK6sMWjBlN1FO2Q3FgVvY+d5fJ4VBUuSWRY4xVb3+x8pqwFmYMeZAt8ryh1eyKHXYs2ywci2IGg4g9BM8qsI632FJ9Vs1ripVvbhq1/rPV6X9P7mrHwWGaSYgCAIAgCAYsV7D/wALfkZx8BnE9iJUyIy08wAX76jiNNCZ4ig2tS4RkhGTjdbIicUEAXJm9kZs1va52tylk1BNaf8AWSyKG2i+N79TTqcJFFRqLxkwTWxwbGyk+X1lU0dR030bsftgVsQtLmDcXq9Jt6LuvkX4i7zeXCAIAgCAIAgFW9I6XwgIGoq0z8bj6zL1n6X2KsvwnNa6vu37mlhfvKbd4cgbzy4oo3oiqeIamcyMVYcCOIluOcoO4kseSWN6ovc0KkFZ5wNZUa70w4swykkC54G46S2Eop3JWWYpRi7krLHgab5V0HLiwH1mV8kFZ17sk18JS0t7enTvtPY6f9NGuHBMS4kIAgCAIAgFI9KI+zw2oB3p48P0b9PKYuu+FfP+xTm7FFqiyEuQ6BlLIMyk8QLNfrMWFwUvNuiONxT8+6IijhmKswFwtix00BNh+ckoSknJLZHFjlKLklsjWxMiitmiZYcLLsxPs179tB92/IeMzyqzsTqnYAMKFQMbkVn1AsNVQ8OXGep0n6f1NOPgs01FggCAIAgCAYsUe438LfkZx8BnENlMwWnZHIGU6Dp0vxnhK65McG6oia33vM/mZM4a78J1HDTHGTBN7HDZTlF5VPkI6V6OAwNUMtrLT5jXvVJs6Hv9DRiLzPQLhAEAQBAEAQCM7RbJ9aomlnyXZDmtf2SDwvK8uPxI6SMo6lRXD6PxZh6we8Lfox1B/a8JkXQpf8iHhe5hxHo4DqqnEWy3AIorfXqc2stl02qKjfBOa1RUX2NJvRQp/wDNt/SH90j+UXqVeCvUxj0Rr+9t/SH907+VXqPBXqSqej0AAesHT/2x/dK30K/7HfC9y2bJwO4pCnmzWLG9re0xbhfxmzHDRFRLUqRuSZ0QBAEAQBAIbtPsEYxKal8mR898t791ltxH7XylObEskaIThqICr6PQylfWDY2/Vjkb/tTMuhS/5EfC9zWPoyW1vWW/pj+6S/J//YLHW1mOp6LFI/2pv6Q/unfya9Tng+5r/wCEa/vbf0h/dJflV6nPBXqSNH0cBQAMSdLfqh0t+1K30Kfc74PuWns/sn1amUL5yWLXy5eIUWtf8M04cXhx0lkY0SctJCAIAgCAIB5qJcEdQR8YBScL6PQgX/ME5bfqxrb+aYPyK9SlYq7mtV9GQYsfWjqWP6IcyT+14yX5Neo8H3MR9Fa/vTf0h/dO/lF6jwfcwn0SL+9t/SH907+VXqc8FepvYP0aLTFvWSf92P7pCXRJ9zvg+5Y+zvZ8YXN9oXzAD2bWsSevjLsGBYr3LIx0k3NBIQBAEAQBAEAQBAEAQBAEAQBAEAQBAEAQBAEAQBAEAQBAEAQBAEAQBAEAQBAEAQBAEAQBAEAQBAEA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xMSEhQUExIUFhUXGBMXFxcXFBYZFRYaFhgWGBgaFBgYHCogGBslHBUVIjIiJSkrLi4uGB8zODMsNygtLisBCgoKDg0OGxAQGywmICQsLCwsLCw0LCwsLC0sLCwsLCwsLCwsLCwsLCwsLCwsLCwsLCwsLCwsLCwsLCwsLCwsLP/AABEIAKEBOQMBEQACEQEDEQH/xAAbAAEAAgMBAQAAAAAAAAAAAAAABQYDBAcCAf/EAEcQAAIBAgMFBAcECAMGBwAAAAECAAMRBBIhBRMxQVEGImFxBxQygZGhwSNCYrEzQ1JUcoKT0hckkjSDs9Hh8BZEU2OUotP/xAAbAQEAAwEBAQEAAAAAAAAAAAAAAgMEAQUGB//EADQRAAICAQMCBAQFBAMAAwAAAAABAhEDEiExBEETIlFhMnGBkQUUM6GxI8Hh8EJS8RVi0f/aAAwDAQACEQMRAD8A7jAEA81HAFzK8mSOOLlLsdSt0fbyWpXRwK1+EQmpx1INUfZICAIAgCAIAgCAIAgCAIAgCAIB5VwfcSPhIRyRabXbb7HWmj7ed1K9Pc4fZICAIAgCAIAgCAIAgCAIAgCAfGawJ6SMpKKbfYJWA3zhTTSfqKAa8RmpcCj7JAQBAI7H4tRztfukHS3DXWfOfiXX47UYt+a4tcU7TTd/7uasOJv+TWG1QzG37PUcrnTreYsv4zN5JS0P4aT+7f32RZ+WaSv1JLD1gQLG/LSe70fVQnjTi7pUkv3Ms4NMzrfnPQg5PeSogz7JnBAEAQBAEAQBAEAQBAEAQDBiawAIuAbXF5h63qIQg46qlVr3rf6k4RbZHVNoqAdfaYH3X1/KfP5PxaKxtJPzy1fKNq/4NSwSb+SNvDYjMW66e4Wv9Z6PRdeuoyTa2br6JL/P3KZ49KRth78PjPXjl1Pyrb1KaPUuOCAIAgCAIAgCAIAgCAIAgGljMUqjjwuCOeo5Xni/iPX48atPdNxa77p7/K+/Bfjxts1E2kuZVGpAI46X01+Anmf/AC+jJCOlvTFr67L7JIufTumzewdYFQb+fmdZ6v4f1ccmGMr+fze9fSyjJCpUZ954H4T0PHX/AFf2KqPc0HDWxNwCbgjoeHjwnm9X4uHHLIpal3T9O/Cv9iyFNpFS2xVJbnrafFrM805ZXzdL2R7GGKUTSZCtjeTv1Lbss/Z+sSOGp5noOU9L8Bk4ZZ48cVfq/T09fseb1kUTk+wRgE6BAEAQBAEAQBAEAQBAEA8ODyI94lOWOV/pyS+as6q7kDtrEkA8QQdRe45i46eU+P8AxXq5ZcqwS2p7rnj07rbtR6PTY1dlcCsRe8wptcG/ZbElsbEd4A3I/wC/rachoh1GPI03vul3KM8fK6LghNtRafoGKUpRuUa9jxmepacEAQBAEAQBAEAQBAEAQDDWzC5Bvpwt9RMedZ4pzg0/Zr+6Jx0vZlV23iCbWJtw4391+fGfE5+pXU5nPstl/vf2s9bp4UiLKEAG8W0aLT2LB2frk8rngOk1fhD8Lq3GELbW2+y/36mHq47Fhuenzn2GrN/1X3/webse5oOGOrTB4/mRM+fDjnH+p/LX8Eoya4K5tTAlu9Y8bA8f+vKfDdRgy4sksig9Df8AtXu/49z08GVJUaA2e5PeOnhqdJkl1CStJsveWPYsOzMJlynkV0Gs978F/DZRks2R/ErXr/tHn58t2vckkUjibj5z6fFjyQk9UrXb1X17mRtM9y84IAgCAIAgCAIAgCAIAgHxheRlHUqYREbVwubui5vcnmfynyP4x0lZYeCnKW7e9/Tg29Pkrdle9Ue2guOs8VZ4Nf4PR1xJDZeAIuRa+lzyt0v/ANJLp8OTrMlwW0K525/juZ8+VcMsioRax06H6GfeLFlx6fDla7p/2f8Ag8y0+TLNhAQBAEAQBAEAQBAEAQBAPFRAeN/jKsuKORVL/wDDqdFe2vhM1yOAsAeI6cZ8N12B4s88mONwVW/73S3v5npdPkpJMizgn4GwHWYpdRGKvf7GrxIk5srBEZemt/E+FvrPS/COhnlyx6mfwu63rj0+vrRh6jKna7kxk8TPsvAX/Z/cw2ZJecE40nyDFXBIsOZA919fleZurU5Y9EO7S+Svf9rJQpO2YVohWAto2YfW3wBmLH0ePp8yhFeWal99nXyqyxzco/KjZppYAdJ6WHEscFH04Km7dnqWnBAEAQBAEAQBAEAQBAEAQBAPlpFRjHhA0amGuC9tbNpbly8tB858/l6BZIvqmt1qen2vb9l+5oWSnp+RtU6YvmHMD/v5z1sPTY4zeSCVTSsqcnVPsZZrSSVIgJ0CAIAgCAIAgCAIAgCAIAnGk1TBjreybDXl58pR1LccMtKt1svfsSjzua/q4RgepsfeLfn+c8yPQY+mzRmlep0791X7v+S3W5Jo2KVMAW5XJnp4OnjihoS2u0VSlbsyTQREAQBAK/2c7UJjKlVFpsu7tckgg3JGlvKXZcDgk33LsuF40m3yWCUlIgCAIAgCAIAgCAIAgCAIAgCAadDalF6r0VqKaiWzJfUaX9/u4SThJLU1sScJJaq2NyRoifAJxJJUgfZ0CAIAgCAIAgCAIAgCAIAgCAIAtONJgToEAQBANLbFWstJmoKr1FFwrXs1uIFuduElBRcvNwSgot1Lg5p6OMRW9adaarlfWqWDdxVJPdsR3iTbX6Geh1SjoV/Q39Uo6Ff0OsTzTzhAEAQBAEAQBAEAQBAEAQBAKn2+25Wwi0WpFe8aisGFx7IKkdCNZp6fFHI2maOnxRyNpkR6LsDTY1cQzZ61yuoPcDalrniza69PMyzq5NVBcFvVyaqK4OhzEYhAEAQBAEAQBAEAjto7dw1CpTpVqyI9U2pqxtmN7ceAuSAL8ToIBIwBAEAQBAIzbm26eEVGq5srNluBexsSLjjbTlJ48bm6RPHjc9kVPsjtLFYzGVK4cphxoUOq21yIBybXMWH5ETVmhDHjUe5pzQhjxqPcv8xGMQBAEAQBANTB7NpUmqOiBWqsGcjmQLe7mfMk85JzbST7EnJtJPsbciREAQBAEAQBAEAQBAEAQBAEAj9rbGo4nJvkzhGLAXIF7W7wHEa8OEnDJKF6ScMkofCblCiqKFRQqjgFAAHkBItt8kW292ZJw4IAgCAIAgCAIBCdoO0AwwZd2TUNNjQzFVSvWyuUoKb3ztk6cxz0gFN7ObObaNetWrOtSmyUqdYjDvTpYlCtQ7mpSqsTTq0XykVEP3rHXgB0hmSmouQqiwFzYDkBc+4QlYSsyAwD7AEAQCA7Z7DfGUUpoVUiorEtewAVgdBxOo0l2DKscrZdgyLHK2euy3ZpMErBalRy1s1zZL9VQaA+Op8Yy5nke6GXM8j4J2UlIgCAIAgFG7Zdo6hNSjh2yinbfOps3iiHlYakjXl1mXNlfC47kG3z2XJXsF2hyMdzUIK3N87Nm6B1Y2bp16WmaeZQl5L/AJs5knjTrGdE7O7bXFU72C1ABnS97X5qeanX4ETbhzLJG0SjK0S0uJCAIAgCAIAgCAIAgFI7YdpKod6GGYKaa5qri2brkS+gNtSePIW4jLmytWo9uSuTbvT25Kphe2dVWBWpVF/Zzu7qx0BHfJBF+lj4zK8uSL1RuvcrlOnauvc6R2b2+uKWxAWoACyg3BHDMh5i/wAPgTtw5lkXuWxlqJqXkxAEAQBAEAQBAEA1NpY5aKZjYsbimmZVaq9iVpoXIGZrWFzAOX7FwTbTxGKJCqHZVxSH/MYWqiNlG4e6vh8Qu6OnLMr2BtYDpG0dqUMHTXe1MoAAUElqjWFtL3Zj4n3mThjlN1FE4Y5TdRRRNr9qsRtAPh8NhiabCzXXM1upPs0/ffzm2GCOLzTe5shhjiqU3ubXo22LWDNWqNUSmpZFp52CswJDFlvYgajz8pHqskWtK+5HqskX5V9zoNWsq+0wXzIH5zBZiPlLEI3ssreRB/KLQsyToEAQBAEAQBAIXtdtj1XDM6/pGslP+NuB8bAFvdKs2TRCyE5Ujku0s9Om9OoX3eS7VEHezvqi1WbXvHU+B8ZjjB1eTZL+fcKD0vxLSXdevuYClIorXaoKIVM9MJTUbwWUNfViHIudRaaZRxzir3ra1sjXKGGcFe9bWtlvwSvZ3aFWhVU5kZqbWYKSQwIGZQbWsRa3iB0mDfBlPPcZYp6XyjsVCqHVWU3VgCD1BFxPWTtWaDJOgQCC2j2qoUMSmHqZw7lFU5e4WcMVAJN29k6gEDS5EA1T27wgRahNQIaOHrlt2bJTxDuiM9uABQ36aQDF/wCOKQbVKmVlwZpqKbb5jimrBAyHQX3Q589bQCe2JtWniqK1qWbI2cWZSrAozIwYHgQysPdANpq6jQso94gHz1hP21/1CAaO29rpQoVKoKsVU5VBHeY6KNOpIkZy0xs5J0jjm28TulRXao28JevltqGNyAbXDMb38POYWlaU9/XsRlpjpjPdLn/0qeL2uxqCg1PEJTXO1MPTOYKSLEKLXvp3pbPE6pypdjuSMn5JOkuLLV2R2w9kZGZKiNoGFr8rN+FhofjMLvFO0zMrTqzuGz8WtamlReDAHxHUHxBuPdPXjJSSaNSdqzYkjogCAIAgCAIBjxFYIrMQxCgmyqWY2F7Ko1Y9ANTAOV4xa22Sr7lFpmjXCErv6eVmS9munq2OQgaE21OvdMAkj2kbAYVMPpUxljnJsxQsTk3zL+lrBcgJHtEE89dOHp3Pd8GnD07nu+D7sTsVVxDb/Hu5La5Ce+emc/cH4R8uEtydSoLTjLJ9QorTjLXjtp4XAoEAC2F1pU1GY+OUcPM28552XOo7yZhnk3t8lJ2n20q1WyI5pKw7tOiA9Zv4m+710t5mZXkyTdLb0IpSm67viiq7S2gUPeelnDKrab2oUIuX3j311tbrOTxqL8z34a5+pPJjjja1NXw0t3XqY9m7e3dayC6AndtlVKq31BzLb4cJVKaj8Pbj1KZZYJ0t0uPU7X2d2kcRQSoRZuDj8Q428DoffN+HJrgpFkXask5YSEAQBAEAQDnXpGr7zE0aIYgIufQX71Q5V+AU/wCqed1s91Eoy7tIo2LNc1EVKRNRnaqr5tKqr3Vul8otlHjLY+IlGKW/PzNMXmSjFR3+LnZ/Q11xdAhKlXA5lJYVXFSuodzqMmWoFU8SRbyGksWfZNrbv8/Yj4sWlKSdO7+fsfcMuHO7+xo98NdVqYrMhBFs329tRf4SrLnlGKkqK5yqMWmt/wBjoHZXshgMRSJei2YG3dxGJUWIBGm9NuY90u6fK8kbZ2ErRNf4dbO/9Gp/8rE//rLyZIbCwWDwitTw7qoZ1JBrtUJZhZQN45IuF0A6GARXaTZ2z6b18bWzl6O5rVVp1nveiLU2akrgE5TbUaiAfcJ2J2aoamAzALRz06mIqOBTpMz0kZHc2pAsTl9k2gGfBdnNnqKZRgQnquQ+sM1hh3qbjUsbgNUdfGwHKAbXZbFYVaCrQ+zTfYpFWo3eaoK9Te5bkk3fOR4EQDFieyWzMTUqVHwuGq1M32jZVZs34+h84B4/w+2X+4Yb+mIBVe1HZzAUsTRoUcFhlupeodwrGxOVdDw4N8pny5GpKKfz7kVvKimYikA27y0MNQrEnNTpIMyIxyF8mpseR6ypucko5HSYUZ7Rm6jLe/4IKvtIO9mqhmAtq1yAOHlx4SqanLzPcz5HOb1S3N3Y9UZwMxs2l1I4+fxlE06K+52X0e4o7t6RJIFnW/Hvlsw0/EpP802dFO40acfFFum0tEAQBAEAQDDi8SlJHqVGCIilmZjYKALkk9AIByzEvX2maVFxSrhfWArslalQreypdgq58Ni6JHsMPvNlIvoBN9oNqLs2guHokNiqioatUKA7MEVDWqAcajZfr56enwa3b4NPT4dbt8G32K7ICiBXxAzV27wDa7u/M34v1PKdz59Xljwdz59XljwYe0vbYAmlhmHHK9ci6KeFkvoT+I6efLycvUb6IPf1MDyW9Kf1KBjtrsCWXOQzBalc3YX5kE+01hpfhbQdKa8zk+Hs2d4d8RezfJD4zHneA0jYJmVagXLUcE+1UtxaSnkqS0dtrOZM9SXh7Vsmu/zI6UmY39l4NqjXA0X5+AkJOtglZ3XsZhSmFUsCpc57HiAQAt/5VU++el00HHGrNeNbE7LyYgCAIAgCAcf23XNXF4mqHtleoB3b6URlGt/wn4zx88tWVmWW8mynoqjMagqaowpkEizcAb816gS2Ekl5r42Jwkoq53x5f99DXw1YAotTM1INmKBiL6EadD4xCa2UuPQjjyJVGduPoeaTgVARoM2lzqATw8dJXKt6KpVex1r0dVrVWXNcMh4ixujAjn0qNLeil5mi/FydAnpF5zwejJbe3Sz7srn3IzZji/WQ973uB3Pn4QD7jfRu1Tfj1hArrjQhFE7y+MqJUf1hs/2oUrZdBx8IB6xHo4zviia+ldcRkYiqXpmuUZlKmpu3p3QC2UEiwvpcgZcb2Ir1XRzXoJdMMtVaeHYIfVsScQm5G8+zvcg3zdYBhq+jgmpTY1lYK9VmQiqos+LbFKU3dVbMC1u9cHKptpALF2U2A2ENe9RStWoaiU0VgtPMSWsWZmOZmLWvYX0AgE/AOS9p6+8xOLrBmGTOilSP1K2sfAsD8Z5ueU9ba44KXqVyXD2KLU2Y+8FG6Mxy2swKd4XsSdB4zrxSU1BcnH0+RZFi7kZV2TSVzeklxcHQEcddOHLjOPJNeWytykvK2bOGVUK5QFAI0AAHHWVyblyQbvk6j2DqhMRTszWcVKdiQRqu8H/D+c70kqyfsXY+Tps9U0CAIAgCAeKrWUnTQE6mw06nkPGAc6wO3auIq1cNiabVadfKtWipBq4XeWQVKLJbfYRjqKq95D7XDQCwUcHR2Rhajh6lQ2UA1XzO5AtTQWAAGp4DUlmNySTPHBzkoonjg5yUUQXYHZDYiq2OxHeJYlL8Cw4uB0XgOlvATX1ORQXhxNXUTUV4cTY7a9pSznB0W6CswNib/qlPI29o8r243t42bM9WiG7PO1ap6F/vsUbabPuWWlT0JcMVAJUKLsoA1C9Tw0t1mZYp6L07WJYsjx2o7WyHepTXdgGo1MZWqIxsC+t8tuVpNzgqStrujjnjWmKbceWvc0cS6lmKjKpJst72HIX5yuVXtwZ5tOT08GbZ+CNRuijifoJXOWk4dM7Ddly/2lQAUQe7yNW3X8PXra3Djf0/TuT1y4LscPU6VPSNAgCAIAgCAear5QSeABPwhg4XTVmpO2fVlJIy8TUYA96/Vp4cfPP3ZjhFy2Xf+5G44VAd07X3dwACCovYnKR7pflc09EnwW5nkT8Of/E0MdUQqgVMpAIY3Jznkbcp2Ti0qVevuQnKDSUVXr7mbeHDsyo9OoHpgFgLgZuIF+DDrLG/CbSp2ixvwG4pp2i9dhqxXE0u8bEkEWH3gV/Mr8JR00qyohj5Orz1zSIAgCAIAgCAeK1QKpY8ACT7heGDhuIVWw71CzbxtWGmXvuL/HMfhPGbTSd7vsZXFaE739CIahkonNTIL/o6l7WykZso4Hpr1lq8sLlHnhk0lDHco7vhkHX2FWXLWNd8j5lXVL3Fr6ch7hLnKsabiqZ2UXHGpOOz4M1KmQtixbjqbX+Uobt2Z27Lz2Wq5Xovdu61JuItoyhuX7JaVY5VkXzJw9TtM9o1iAIAgCAUr0h49hbDsKq0a1Kplenhnrs1dXpmnTyroAbEkPowJFxYwCT7H9nPVKSioUeoM2UrSVBTD5S6pqW7zDO12N2JtYWAArPbnENjMZRwVM6KRmPRmFyf5U195m/p0seN5GbunSxweRll7TbRXAYMLSsGsKVEeNuPjlALeNvGeX1GZxi5Plnn5cj57s5jjCFoG6hmNwDqXzE3Z2bjzv5kTzfiipf+/UrkvIml9v5ZB18WcxZBu7jKQtwLWAN/O1zJPK7bjt8iMs71Nw2vakaVQyCKT5hqGdgvWG6Rw6L2K7NrXqa3FKmAXXk5Psjw4EnyHWT6bF4ruXCLscLZ1VVAAAFgNABwHlPVNJ9gCAIAgCAIBF9qK5TB4hhxFKpbzKkD5mV5nWNv2IzdRZxzE0rUHIfSyArl5FhbW/hPGiZa2I6pSUKpV8xIuwtbKel+cunGKpp36+xZOMUk07vn2NLaTITempVbDQm5vzN/GTm4t+VUiOZwcv6apHjC0kK1C1TKygFFyk5zfUX5aRGMXFtsQhFxk26a4XqW/s0SKlBgx0amSLDUBlJHHwlON1kXzOQ5R2me0axAEAQBAEAQCJ7V1smDxB57pwPNhlHzMrzOsbfsQm6izku0KeWiGDlrGmMpsVte9j8J5spSTi206IzcoOLbTqiIrYvNvCyBiwbIAxVEY63AHAeFpPxVK9a+XsHnU9WtfL0RWqmIxOexoplsbd/S+nO3ysJLTi0/Eyqo1ybNFmI7wAPQG4+MrdXsVuuxbNlUQyKLsDkNrHmFuJmb3OxR3DA1g9NHBuGVWv1uAZ7sXas2Lgzzp0QBAEAQCM7Q7UOFomtuy6qVzAGxCk2uNNbEiTxw1y02Txw1y02UH0e4pKmOq1apO9fOUGVjq7FnNwLKAABrbjNvUxaxpLg29TFrGkuDL29xxqYsKrADDqBwvd6li1hzsuQfGeD1GRqVqtv7nlttPUmtv7lUxJdd5asO79mV4Mwb2rDXrY68pnx3GEpJ12oQ1RhKSkvRruyFqrK0ZjTeTRwkth0gSSRf3kflK8joI7J6PsMqYdrX1qMTc3OiqLXno9Il4ZqxKkWeaiwQBAEAQBAEAr/b17YGt47tf9VRB9ZR1LrEyvL8LOUYtG3Ld4EXS4seuk8iPsZ+xGVVI0II8xaTaadMOLWzNbD7vMN7nKa3yWzcNLX8Zbj06vNwSxaNX9Tj2NNYK+5bdisRu2DDQA2seQ6ylNKRKJ3EGe4bD7AEAQBAEAQCtekSrlwFXxakvxqJM/VOsTK8vwnM8Wq00V8xqKHTMjDKrGzdDfSYIPHCdrdEVoxyT+JenBC71Aj3Q5jbKQT3Re50HtaaTqcXFqt+3sRUoaWq37exA1tt0c5Xv8OORvha1/lLFgnVkfDlVm1SBZBUAbISQGKsASOI1HGRlCUeURljklbWxaNhpmVLOwNrC1rDTx4zNKtQidh7JuTg8Pc3O7UX/h0+k9jC7xx+Rqh8KJaWkhAEAQBANfH4VatJ6bey6sp/mFp2MnF2jsZOLtEf2b7PUsHTyp3nIGeoR3mP0XoJZlyvI7ZZlyvI7Zy0Y0PXqVb3Z6lRtbWy5jl4+FhPGvVNyi997sy4ubjzvdkNQdGfNULZWJLFbZtbnS/nKsejV5+CvFocvPwaTnjOFbNJzrJoiS+xEUg3vx5G30lU3R1HYPR+AMO6gnSo3E3PeVG4++el0jvGasfBZpqLBAEAQBAEAQCr+kc/5Igc6lIf/YH6TN1f6T+hVl+E5ljFbdN3gRdLgKRz01JnlRrsUdiNxddn7zEk2Aueg0EtlOU3ciWTJLJLVLk1MbXDm4RU0AsvDQcfMyyc1KVpUMuRTlaVeyMFDDZqbvnUZSoyk95rm3dHO0koXFyvgRxXBztbdu5YtkIxVMrAaad2/LzEyP4iMTt2zauejTb9pEPxUGe5F2kzWuDZkjogCAIAgCAVH0mN/lUXk1ZAfcHP0Ey9W/6ZVl4Oc7Rwl0Aps7kuoykDUlW4fOYFBOemG5B4rlpg7IypdyqilYopByg3OW92bx/5Sydz2UeF2OzubSjGmlvX8mhicuflmsema2l/G3CQjdexTvRieuxUIWOUG4W+gJ5gSep1V7HXkk46W9kWDYdIFUGZhw4EC1/dM8n5jkTr/Yo/5OiOmdf9LsPpPX6d/wBNGrH8JOS4mIAgCAIAgHiu1lY9AT8BOMM4rsCqBTp31uhuCOHd0t4zx04RVLe/2KIOKx+ra+xCYhksuQMO6ubMQbtzItwE7k0WtF/X1I5PD20Xx39TVqcJFFRp85M4TGxEvfvW915VMkjrHo6vu6oLZrsrA5bcVC66/gnodE/I/maMXBbpsLRAEAQBAEAQCq+kn/ZB13tO3zmXrP0irL8JzXFK25e+S10vYm/Hy8Z5caKN6I2vSAphg4JN7rY3W3Ak87y5wSinfPYnKCUFJPd9vQ06WGZldgNEALajQE29+vSSjCUk5LscjilKLkuFyaKzhUWjZOYKhGXlxa3SUS5JRs7N2ccnC0L8d2oPmBY/lPawu4L5GuPCJKWEhAEAQBAEApfpQ1o0BexNYf8ADqf8xMnWbxS9yrKrpL1Oe7UpMiX3hJDrwFrHK1iGB6XmBJ45V3RW1PFLndEbUGXLlq3Lqc1rgi/FSectbcKcZcrcnK8bTjK7W9fwQdbYVAPmCnUG4zNbl435dZJdROqK/ElVHqlSCDKosB5/WQcnJ2yttvks2yEORSGtw+7fy5yiVWdide7EAjCICbkNVuf9409Xpf0kasfwk9NBMQBAEAQBAMONNqb/AMLfkZx8HHwcS2Zham7plSmq2AJNzpY8BpPEcGkpPuZVCSin6kVVCbtLFs+uYEDKOFrfOWvRpVPfuSkoaFpe/c1KvCQRUagkwTOxwbGyk+UqmdR1H0b1CRWDKVI3Wht+PXTlp8pu6L4WjRiLpNxaIAgCAIAgCAVP0kg+qpbjvU5gcn6zL1n6ZVl4OcYkOKT3UAdy/eBOjDkPOeXFFG9EQVJ0AJPhJxTb2CTeyNN9LySZy2ayyREs+zVbKtlHLiwHSUOrJKzsnZhr4WiTxy6+Bubj4z2cP6a+RrhwSktJCAIAgCAIBSPSgL08PwH2ran+AzF13wr5/wBinNwijY2jkphnKVEzIWVSwY+0AL8plhFQknLdchRUJJ5N17EKHTK4Cd4kZGJJCC/Mfe00nVKFPb5EVLHpare9vYiMZs/EK6sMWjBlN1FO2Q3FgVvY+d5fJ4VBUuSWRY4xVb3+x8pqwFmYMeZAt8ryh1eyKHXYs2ywci2IGg4g9BM8qsI632FJ9Vs1ripVvbhq1/rPV6X9P7mrHwWGaSYgCAIAgCAYsV7D/wALfkZx8BnE9iJUyIy08wAX76jiNNCZ4ig2tS4RkhGTjdbIicUEAXJm9kZs1va52tylk1BNaf8AWSyKG2i+N79TTqcJFFRqLxkwTWxwbGyk+X1lU0dR030bsftgVsQtLmDcXq9Jt6LuvkX4i7zeXCAIAgCAIAgFW9I6XwgIGoq0z8bj6zL1n6X2KsvwnNa6vu37mlhfvKbd4cgbzy4oo3oiqeIamcyMVYcCOIluOcoO4kseSWN6ovc0KkFZ5wNZUa70w4swykkC54G46S2Eop3JWWYpRi7krLHgab5V0HLiwH1mV8kFZ17sk18JS0t7enTvtPY6f9NGuHBMS4kIAgCAIAgFI9KI+zw2oB3p48P0b9PKYuu+FfP+xTm7FFqiyEuQ6BlLIMyk8QLNfrMWFwUvNuiONxT8+6IijhmKswFwtix00BNh+ckoSknJLZHFjlKLklsjWxMiitmiZYcLLsxPs179tB92/IeMzyqzsTqnYAMKFQMbkVn1AsNVQ8OXGep0n6f1NOPgs01FggCAIAgCAYsUe438LfkZx8BnENlMwWnZHIGU6Dp0vxnhK65McG6oia33vM/mZM4a78J1HDTHGTBN7HDZTlF5VPkI6V6OAwNUMtrLT5jXvVJs6Hv9DRiLzPQLhAEAQBAEAQCM7RbJ9aomlnyXZDmtf2SDwvK8uPxI6SMo6lRXD6PxZh6we8Lfox1B/a8JkXQpf8iHhe5hxHo4DqqnEWy3AIorfXqc2stl02qKjfBOa1RUX2NJvRQp/wDNt/SH90j+UXqVeCvUxj0Rr+9t/SH907+VXqPBXqSqej0AAesHT/2x/dK30K/7HfC9y2bJwO4pCnmzWLG9re0xbhfxmzHDRFRLUqRuSZ0QBAEAQBAIbtPsEYxKal8mR898t791ltxH7XylObEskaIThqICr6PQylfWDY2/Vjkb/tTMuhS/5EfC9zWPoyW1vWW/pj+6S/J//YLHW1mOp6LFI/2pv6Q/unfya9Tng+5r/wCEa/vbf0h/dJflV6nPBXqSNH0cBQAMSdLfqh0t+1K30Kfc74PuWns/sn1amUL5yWLXy5eIUWtf8M04cXhx0lkY0SctJCAIAgCAIB5qJcEdQR8YBScL6PQgX/ME5bfqxrb+aYPyK9SlYq7mtV9GQYsfWjqWP6IcyT+14yX5Neo8H3MR9Fa/vTf0h/dO/lF6jwfcwn0SL+9t/SH907+VXqc8FepvYP0aLTFvWSf92P7pCXRJ9zvg+5Y+zvZ8YXN9oXzAD2bWsSevjLsGBYr3LIx0k3NBIQBAEAQBAEAQBAEAQBAEAQBAEAQBAEAQBAEAQBAEAQBAEAQBAEAQBAEAQBAEAQBAEAQBAEAQBAEA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xMSEhQUExIUFhUXGBMXFxcXFBYZFRYaFhgWGBgaFBgYHCogGBslHBUVIjIiJSkrLi4uGB8zODMsNygtLisBCgoKDg0OGxAQGywmICQsLCwsLCw0LCwsLC0sLCwsLCwsLCwsLCwsLCwsLCwsLCwsLCwsLCwsLCwsLCwsLCwsLP/AABEIAKEBOQMBEQACEQEDEQH/xAAbAAEAAgMBAQAAAAAAAAAAAAAABQYDBAcCAf/EAEcQAAIBAgMFBAcECAMGBwAAAAECAAMRBBIhBRMxQVEGImFxBxQygZGhwSNCYrEzQ1JUcoKT0hckkjSDs9Hh8BZEU2OUotP/xAAbAQEAAwEBAQEAAAAAAAAAAAAAAgMEAQUGB//EADQRAAICAQMCBAQFBAMAAwAAAAABAhEDEiExBEETIlFhMnGBkQUUM6GxI8Hh8EJS8RVi0f/aAAwDAQACEQMRAD8A7jAEA81HAFzK8mSOOLlLsdSt0fbyWpXRwK1+EQmpx1INUfZICAIAgCAIAgCAIAgCAIAgCAIB5VwfcSPhIRyRabXbb7HWmj7ed1K9Pc4fZICAIAgCAIAgCAIAgCAIAgCAfGawJ6SMpKKbfYJWA3zhTTSfqKAa8RmpcCj7JAQBAI7H4tRztfukHS3DXWfOfiXX47UYt+a4tcU7TTd/7uasOJv+TWG1QzG37PUcrnTreYsv4zN5JS0P4aT+7f32RZ+WaSv1JLD1gQLG/LSe70fVQnjTi7pUkv3Ms4NMzrfnPQg5PeSogz7JnBAEAQBAEAQBAEAQBAEAQDBiawAIuAbXF5h63qIQg46qlVr3rf6k4RbZHVNoqAdfaYH3X1/KfP5PxaKxtJPzy1fKNq/4NSwSb+SNvDYjMW66e4Wv9Z6PRdeuoyTa2br6JL/P3KZ49KRth78PjPXjl1Pyrb1KaPUuOCAIAgCAIAgCAIAgCAIAgGljMUqjjwuCOeo5Xni/iPX48atPdNxa77p7/K+/Bfjxts1E2kuZVGpAI46X01+Anmf/AC+jJCOlvTFr67L7JIufTumzewdYFQb+fmdZ6v4f1ccmGMr+fze9fSyjJCpUZ954H4T0PHX/AFf2KqPc0HDWxNwCbgjoeHjwnm9X4uHHLIpal3T9O/Cv9iyFNpFS2xVJbnrafFrM805ZXzdL2R7GGKUTSZCtjeTv1Lbss/Z+sSOGp5noOU9L8Bk4ZZ48cVfq/T09fseb1kUTk+wRgE6BAEAQBAEAQBAEAQBAEA8ODyI94lOWOV/pyS+as6q7kDtrEkA8QQdRe45i46eU+P8AxXq5ZcqwS2p7rnj07rbtR6PTY1dlcCsRe8wptcG/ZbElsbEd4A3I/wC/rachoh1GPI03vul3KM8fK6LghNtRafoGKUpRuUa9jxmepacEAQBAEAQBAEAQBAEAQDDWzC5Bvpwt9RMedZ4pzg0/Zr+6Jx0vZlV23iCbWJtw4391+fGfE5+pXU5nPstl/vf2s9bp4UiLKEAG8W0aLT2LB2frk8rngOk1fhD8Lq3GELbW2+y/36mHq47Fhuenzn2GrN/1X3/webse5oOGOrTB4/mRM+fDjnH+p/LX8Eoya4K5tTAlu9Y8bA8f+vKfDdRgy4sksig9Df8AtXu/49z08GVJUaA2e5PeOnhqdJkl1CStJsveWPYsOzMJlynkV0Gs978F/DZRks2R/ErXr/tHn58t2vckkUjibj5z6fFjyQk9UrXb1X17mRtM9y84IAgCAIAgCAIAgCAIAgHxheRlHUqYREbVwubui5vcnmfynyP4x0lZYeCnKW7e9/Tg29Pkrdle9Ue2guOs8VZ4Nf4PR1xJDZeAIuRa+lzyt0v/ANJLp8OTrMlwW0K525/juZ8+VcMsioRax06H6GfeLFlx6fDla7p/2f8Ag8y0+TLNhAQBAEAQBAEAQBAEAQBAPFRAeN/jKsuKORVL/wDDqdFe2vhM1yOAsAeI6cZ8N12B4s88mONwVW/73S3v5npdPkpJMizgn4GwHWYpdRGKvf7GrxIk5srBEZemt/E+FvrPS/COhnlyx6mfwu63rj0+vrRh6jKna7kxk8TPsvAX/Z/cw2ZJecE40nyDFXBIsOZA919fleZurU5Y9EO7S+Svf9rJQpO2YVohWAto2YfW3wBmLH0ePp8yhFeWal99nXyqyxzco/KjZppYAdJ6WHEscFH04Km7dnqWnBAEAQBAEAQBAEAQBAEAQBAPlpFRjHhA0amGuC9tbNpbly8tB858/l6BZIvqmt1qen2vb9l+5oWSnp+RtU6YvmHMD/v5z1sPTY4zeSCVTSsqcnVPsZZrSSVIgJ0CAIAgCAIAgCAIAgCAIAnGk1TBjreybDXl58pR1LccMtKt1svfsSjzua/q4RgepsfeLfn+c8yPQY+mzRmlep0791X7v+S3W5Jo2KVMAW5XJnp4OnjihoS2u0VSlbsyTQREAQBAK/2c7UJjKlVFpsu7tckgg3JGlvKXZcDgk33LsuF40m3yWCUlIgCAIAgCAIAgCAIAgCAIAgCAadDalF6r0VqKaiWzJfUaX9/u4SThJLU1sScJJaq2NyRoifAJxJJUgfZ0CAIAgCAIAgCAIAgCAIAgCAIAtONJgToEAQBANLbFWstJmoKr1FFwrXs1uIFuduElBRcvNwSgot1Lg5p6OMRW9adaarlfWqWDdxVJPdsR3iTbX6Geh1SjoV/Q39Uo6Ff0OsTzTzhAEAQBAEAQBAEAQBAEAQBAKn2+25Wwi0WpFe8aisGFx7IKkdCNZp6fFHI2maOnxRyNpkR6LsDTY1cQzZ61yuoPcDalrniza69PMyzq5NVBcFvVyaqK4OhzEYhAEAQBAEAQBAEAjto7dw1CpTpVqyI9U2pqxtmN7ceAuSAL8ToIBIwBAEAQBAIzbm26eEVGq5srNluBexsSLjjbTlJ48bm6RPHjc9kVPsjtLFYzGVK4cphxoUOq21yIBybXMWH5ETVmhDHjUe5pzQhjxqPcv8xGMQBAEAQBANTB7NpUmqOiBWqsGcjmQLe7mfMk85JzbST7EnJtJPsbciREAQBAEAQBAEAQBAEAQBAEAj9rbGo4nJvkzhGLAXIF7W7wHEa8OEnDJKF6ScMkofCblCiqKFRQqjgFAAHkBItt8kW292ZJw4IAgCAIAgCAIBCdoO0AwwZd2TUNNjQzFVSvWyuUoKb3ztk6cxz0gFN7ObObaNetWrOtSmyUqdYjDvTpYlCtQ7mpSqsTTq0XykVEP3rHXgB0hmSmouQqiwFzYDkBc+4QlYSsyAwD7AEAQCA7Z7DfGUUpoVUiorEtewAVgdBxOo0l2DKscrZdgyLHK2euy3ZpMErBalRy1s1zZL9VQaA+Op8Yy5nke6GXM8j4J2UlIgCAIAgFG7Zdo6hNSjh2yinbfOps3iiHlYakjXl1mXNlfC47kG3z2XJXsF2hyMdzUIK3N87Nm6B1Y2bp16WmaeZQl5L/AJs5knjTrGdE7O7bXFU72C1ABnS97X5qeanX4ETbhzLJG0SjK0S0uJCAIAgCAIAgCAIAgFI7YdpKod6GGYKaa5qri2brkS+gNtSePIW4jLmytWo9uSuTbvT25Kphe2dVWBWpVF/Zzu7qx0BHfJBF+lj4zK8uSL1RuvcrlOnauvc6R2b2+uKWxAWoACyg3BHDMh5i/wAPgTtw5lkXuWxlqJqXkxAEAQBAEAQBAEA1NpY5aKZjYsbimmZVaq9iVpoXIGZrWFzAOX7FwTbTxGKJCqHZVxSH/MYWqiNlG4e6vh8Qu6OnLMr2BtYDpG0dqUMHTXe1MoAAUElqjWFtL3Zj4n3mThjlN1FE4Y5TdRRRNr9qsRtAPh8NhiabCzXXM1upPs0/ffzm2GCOLzTe5shhjiqU3ubXo22LWDNWqNUSmpZFp52CswJDFlvYgajz8pHqskWtK+5HqskX5V9zoNWsq+0wXzIH5zBZiPlLEI3ssreRB/KLQsyToEAQBAEAQBAIXtdtj1XDM6/pGslP+NuB8bAFvdKs2TRCyE5Ujku0s9Om9OoX3eS7VEHezvqi1WbXvHU+B8ZjjB1eTZL+fcKD0vxLSXdevuYClIorXaoKIVM9MJTUbwWUNfViHIudRaaZRxzir3ra1sjXKGGcFe9bWtlvwSvZ3aFWhVU5kZqbWYKSQwIGZQbWsRa3iB0mDfBlPPcZYp6XyjsVCqHVWU3VgCD1BFxPWTtWaDJOgQCC2j2qoUMSmHqZw7lFU5e4WcMVAJN29k6gEDS5EA1T27wgRahNQIaOHrlt2bJTxDuiM9uABQ36aQDF/wCOKQbVKmVlwZpqKbb5jimrBAyHQX3Q589bQCe2JtWniqK1qWbI2cWZSrAozIwYHgQysPdANpq6jQso94gHz1hP21/1CAaO29rpQoVKoKsVU5VBHeY6KNOpIkZy0xs5J0jjm28TulRXao28JevltqGNyAbXDMb38POYWlaU9/XsRlpjpjPdLn/0qeL2uxqCg1PEJTXO1MPTOYKSLEKLXvp3pbPE6pypdjuSMn5JOkuLLV2R2w9kZGZKiNoGFr8rN+FhofjMLvFO0zMrTqzuGz8WtamlReDAHxHUHxBuPdPXjJSSaNSdqzYkjogCAIAgCAIBjxFYIrMQxCgmyqWY2F7Ko1Y9ANTAOV4xa22Sr7lFpmjXCErv6eVmS9munq2OQgaE21OvdMAkj2kbAYVMPpUxljnJsxQsTk3zL+lrBcgJHtEE89dOHp3Pd8GnD07nu+D7sTsVVxDb/Hu5La5Ce+emc/cH4R8uEtydSoLTjLJ9QorTjLXjtp4XAoEAC2F1pU1GY+OUcPM28552XOo7yZhnk3t8lJ2n20q1WyI5pKw7tOiA9Zv4m+710t5mZXkyTdLb0IpSm67viiq7S2gUPeelnDKrab2oUIuX3j311tbrOTxqL8z34a5+pPJjjja1NXw0t3XqY9m7e3dayC6AndtlVKq31BzLb4cJVKaj8Pbj1KZZYJ0t0uPU7X2d2kcRQSoRZuDj8Q428DoffN+HJrgpFkXask5YSEAQBAEAQDnXpGr7zE0aIYgIufQX71Q5V+AU/wCqed1s91Eoy7tIo2LNc1EVKRNRnaqr5tKqr3Vul8otlHjLY+IlGKW/PzNMXmSjFR3+LnZ/Q11xdAhKlXA5lJYVXFSuodzqMmWoFU8SRbyGksWfZNrbv8/Yj4sWlKSdO7+fsfcMuHO7+xo98NdVqYrMhBFs329tRf4SrLnlGKkqK5yqMWmt/wBjoHZXshgMRSJei2YG3dxGJUWIBGm9NuY90u6fK8kbZ2ErRNf4dbO/9Gp/8rE//rLyZIbCwWDwitTw7qoZ1JBrtUJZhZQN45IuF0A6GARXaTZ2z6b18bWzl6O5rVVp1nveiLU2akrgE5TbUaiAfcJ2J2aoamAzALRz06mIqOBTpMz0kZHc2pAsTl9k2gGfBdnNnqKZRgQnquQ+sM1hh3qbjUsbgNUdfGwHKAbXZbFYVaCrQ+zTfYpFWo3eaoK9Te5bkk3fOR4EQDFieyWzMTUqVHwuGq1M32jZVZs34+h84B4/w+2X+4Yb+mIBVe1HZzAUsTRoUcFhlupeodwrGxOVdDw4N8pny5GpKKfz7kVvKimYikA27y0MNQrEnNTpIMyIxyF8mpseR6ypucko5HSYUZ7Rm6jLe/4IKvtIO9mqhmAtq1yAOHlx4SqanLzPcz5HOb1S3N3Y9UZwMxs2l1I4+fxlE06K+52X0e4o7t6RJIFnW/Hvlsw0/EpP802dFO40acfFFum0tEAQBAEAQDDi8SlJHqVGCIilmZjYKALkk9AIByzEvX2maVFxSrhfWArslalQreypdgq58Ni6JHsMPvNlIvoBN9oNqLs2guHokNiqioatUKA7MEVDWqAcajZfr56enwa3b4NPT4dbt8G32K7ICiBXxAzV27wDa7u/M34v1PKdz59Xljwdz59XljwYe0vbYAmlhmHHK9ci6KeFkvoT+I6efLycvUb6IPf1MDyW9Kf1KBjtrsCWXOQzBalc3YX5kE+01hpfhbQdKa8zk+Hs2d4d8RezfJD4zHneA0jYJmVagXLUcE+1UtxaSnkqS0dtrOZM9SXh7Vsmu/zI6UmY39l4NqjXA0X5+AkJOtglZ3XsZhSmFUsCpc57HiAQAt/5VU++el00HHGrNeNbE7LyYgCAIAgCAcf23XNXF4mqHtleoB3b6URlGt/wn4zx88tWVmWW8mynoqjMagqaowpkEizcAb816gS2Ekl5r42Jwkoq53x5f99DXw1YAotTM1INmKBiL6EadD4xCa2UuPQjjyJVGduPoeaTgVARoM2lzqATw8dJXKt6KpVex1r0dVrVWXNcMh4ixujAjn0qNLeil5mi/FydAnpF5zwejJbe3Sz7srn3IzZji/WQ973uB3Pn4QD7jfRu1Tfj1hArrjQhFE7y+MqJUf1hs/2oUrZdBx8IB6xHo4zviia+ldcRkYiqXpmuUZlKmpu3p3QC2UEiwvpcgZcb2Ir1XRzXoJdMMtVaeHYIfVsScQm5G8+zvcg3zdYBhq+jgmpTY1lYK9VmQiqos+LbFKU3dVbMC1u9cHKptpALF2U2A2ENe9RStWoaiU0VgtPMSWsWZmOZmLWvYX0AgE/AOS9p6+8xOLrBmGTOilSP1K2sfAsD8Z5ueU9ba44KXqVyXD2KLU2Y+8FG6Mxy2swKd4XsSdB4zrxSU1BcnH0+RZFi7kZV2TSVzeklxcHQEcddOHLjOPJNeWytykvK2bOGVUK5QFAI0AAHHWVyblyQbvk6j2DqhMRTszWcVKdiQRqu8H/D+c70kqyfsXY+Tps9U0CAIAgCAeKrWUnTQE6mw06nkPGAc6wO3auIq1cNiabVadfKtWipBq4XeWQVKLJbfYRjqKq95D7XDQCwUcHR2Rhajh6lQ2UA1XzO5AtTQWAAGp4DUlmNySTPHBzkoonjg5yUUQXYHZDYiq2OxHeJYlL8Cw4uB0XgOlvATX1ORQXhxNXUTUV4cTY7a9pSznB0W6CswNib/qlPI29o8r243t42bM9WiG7PO1ap6F/vsUbabPuWWlT0JcMVAJUKLsoA1C9Tw0t1mZYp6L07WJYsjx2o7WyHepTXdgGo1MZWqIxsC+t8tuVpNzgqStrujjnjWmKbceWvc0cS6lmKjKpJst72HIX5yuVXtwZ5tOT08GbZ+CNRuijifoJXOWk4dM7Ddly/2lQAUQe7yNW3X8PXra3Djf0/TuT1y4LscPU6VPSNAgCAIAgCAear5QSeABPwhg4XTVmpO2fVlJIy8TUYA96/Vp4cfPP3ZjhFy2Xf+5G44VAd07X3dwACCovYnKR7pflc09EnwW5nkT8Of/E0MdUQqgVMpAIY3Jznkbcp2Ti0qVevuQnKDSUVXr7mbeHDsyo9OoHpgFgLgZuIF+DDrLG/CbSp2ixvwG4pp2i9dhqxXE0u8bEkEWH3gV/Mr8JR00qyohj5Orz1zSIAgCAIAgCAeK1QKpY8ACT7heGDhuIVWw71CzbxtWGmXvuL/HMfhPGbTSd7vsZXFaE739CIahkonNTIL/o6l7WykZso4Hpr1lq8sLlHnhk0lDHco7vhkHX2FWXLWNd8j5lXVL3Fr6ch7hLnKsabiqZ2UXHGpOOz4M1KmQtixbjqbX+Uobt2Z27Lz2Wq5Xovdu61JuItoyhuX7JaVY5VkXzJw9TtM9o1iAIAgCAUr0h49hbDsKq0a1Kplenhnrs1dXpmnTyroAbEkPowJFxYwCT7H9nPVKSioUeoM2UrSVBTD5S6pqW7zDO12N2JtYWAArPbnENjMZRwVM6KRmPRmFyf5U195m/p0seN5GbunSxweRll7TbRXAYMLSsGsKVEeNuPjlALeNvGeX1GZxi5Plnn5cj57s5jjCFoG6hmNwDqXzE3Z2bjzv5kTzfiipf+/UrkvIml9v5ZB18WcxZBu7jKQtwLWAN/O1zJPK7bjt8iMs71Nw2vakaVQyCKT5hqGdgvWG6Rw6L2K7NrXqa3FKmAXXk5Psjw4EnyHWT6bF4ruXCLscLZ1VVAAAFgNABwHlPVNJ9gCAIAgCAIBF9qK5TB4hhxFKpbzKkD5mV5nWNv2IzdRZxzE0rUHIfSyArl5FhbW/hPGiZa2I6pSUKpV8xIuwtbKel+cunGKpp36+xZOMUk07vn2NLaTITempVbDQm5vzN/GTm4t+VUiOZwcv6apHjC0kK1C1TKygFFyk5zfUX5aRGMXFtsQhFxk26a4XqW/s0SKlBgx0amSLDUBlJHHwlON1kXzOQ5R2me0axAEAQBAEAQCJ7V1smDxB57pwPNhlHzMrzOsbfsQm6izku0KeWiGDlrGmMpsVte9j8J5spSTi206IzcoOLbTqiIrYvNvCyBiwbIAxVEY63AHAeFpPxVK9a+XsHnU9WtfL0RWqmIxOexoplsbd/S+nO3ysJLTi0/Eyqo1ybNFmI7wAPQG4+MrdXsVuuxbNlUQyKLsDkNrHmFuJmb3OxR3DA1g9NHBuGVWv1uAZ7sXas2Lgzzp0QBAEAQCM7Q7UOFomtuy6qVzAGxCk2uNNbEiTxw1y02Txw1y02UH0e4pKmOq1apO9fOUGVjq7FnNwLKAABrbjNvUxaxpLg29TFrGkuDL29xxqYsKrADDqBwvd6li1hzsuQfGeD1GRqVqtv7nlttPUmtv7lUxJdd5asO79mV4Mwb2rDXrY68pnx3GEpJ12oQ1RhKSkvRruyFqrK0ZjTeTRwkth0gSSRf3kflK8joI7J6PsMqYdrX1qMTc3OiqLXno9Il4ZqxKkWeaiwQBAEAQBAEAr/b17YGt47tf9VRB9ZR1LrEyvL8LOUYtG3Ld4EXS4seuk8iPsZ+xGVVI0II8xaTaadMOLWzNbD7vMN7nKa3yWzcNLX8Zbj06vNwSxaNX9Tj2NNYK+5bdisRu2DDQA2seQ6ylNKRKJ3EGe4bD7AEAQBAEAQCtekSrlwFXxakvxqJM/VOsTK8vwnM8Wq00V8xqKHTMjDKrGzdDfSYIPHCdrdEVoxyT+JenBC71Aj3Q5jbKQT3Re50HtaaTqcXFqt+3sRUoaWq37exA1tt0c5Xv8OORvha1/lLFgnVkfDlVm1SBZBUAbISQGKsASOI1HGRlCUeURljklbWxaNhpmVLOwNrC1rDTx4zNKtQidh7JuTg8Pc3O7UX/h0+k9jC7xx+Rqh8KJaWkhAEAQBANfH4VatJ6bey6sp/mFp2MnF2jsZOLtEf2b7PUsHTyp3nIGeoR3mP0XoJZlyvI7ZZlyvI7Zy0Y0PXqVb3Z6lRtbWy5jl4+FhPGvVNyi997sy4ubjzvdkNQdGfNULZWJLFbZtbnS/nKsejV5+CvFocvPwaTnjOFbNJzrJoiS+xEUg3vx5G30lU3R1HYPR+AMO6gnSo3E3PeVG4++el0jvGasfBZpqLBAEAQBAEAQCr+kc/5Igc6lIf/YH6TN1f6T+hVl+E5ljFbdN3gRdLgKRz01JnlRrsUdiNxddn7zEk2Aueg0EtlOU3ciWTJLJLVLk1MbXDm4RU0AsvDQcfMyyc1KVpUMuRTlaVeyMFDDZqbvnUZSoyk95rm3dHO0koXFyvgRxXBztbdu5YtkIxVMrAaad2/LzEyP4iMTt2zauejTb9pEPxUGe5F2kzWuDZkjogCAIAgCAVH0mN/lUXk1ZAfcHP0Ey9W/6ZVl4Oc7Rwl0Aps7kuoykDUlW4fOYFBOemG5B4rlpg7IypdyqilYopByg3OW92bx/5Sydz2UeF2OzubSjGmlvX8mhicuflmsema2l/G3CQjdexTvRieuxUIWOUG4W+gJ5gSep1V7HXkk46W9kWDYdIFUGZhw4EC1/dM8n5jkTr/Yo/5OiOmdf9LsPpPX6d/wBNGrH8JOS4mIAgCAIAgHiu1lY9AT8BOMM4rsCqBTp31uhuCOHd0t4zx04RVLe/2KIOKx+ra+xCYhksuQMO6ubMQbtzItwE7k0WtF/X1I5PD20Xx39TVqcJFFRp85M4TGxEvfvW915VMkjrHo6vu6oLZrsrA5bcVC66/gnodE/I/maMXBbpsLRAEAQBAEAQCq+kn/ZB13tO3zmXrP0irL8JzXFK25e+S10vYm/Hy8Z5caKN6I2vSAphg4JN7rY3W3Ak87y5wSinfPYnKCUFJPd9vQ06WGZldgNEALajQE29+vSSjCUk5LscjilKLkuFyaKzhUWjZOYKhGXlxa3SUS5JRs7N2ccnC0L8d2oPmBY/lPawu4L5GuPCJKWEhAEAQBAEApfpQ1o0BexNYf8ADqf8xMnWbxS9yrKrpL1Oe7UpMiX3hJDrwFrHK1iGB6XmBJ45V3RW1PFLndEbUGXLlq3Lqc1rgi/FSectbcKcZcrcnK8bTjK7W9fwQdbYVAPmCnUG4zNbl435dZJdROqK/ElVHqlSCDKosB5/WQcnJ2yttvks2yEORSGtw+7fy5yiVWdide7EAjCICbkNVuf9409Xpf0kasfwk9NBMQBAEAQBAMONNqb/AMLfkZx8HHwcS2Zham7plSmq2AJNzpY8BpPEcGkpPuZVCSin6kVVCbtLFs+uYEDKOFrfOWvRpVPfuSkoaFpe/c1KvCQRUagkwTOxwbGyk+UqmdR1H0b1CRWDKVI3Wht+PXTlp8pu6L4WjRiLpNxaIAgCAIAgCAVP0kg+qpbjvU5gcn6zL1n6ZVl4OcYkOKT3UAdy/eBOjDkPOeXFFG9EQVJ0AJPhJxTb2CTeyNN9LySZy2ayyREs+zVbKtlHLiwHSUOrJKzsnZhr4WiTxy6+Bubj4z2cP6a+RrhwSktJCAIAgCAIBSPSgL08PwH2ran+AzF13wr5/wBinNwijY2jkphnKVEzIWVSwY+0AL8plhFQknLdchRUJJ5N17EKHTK4Cd4kZGJJCC/Mfe00nVKFPb5EVLHpare9vYiMZs/EK6sMWjBlN1FO2Q3FgVvY+d5fJ4VBUuSWRY4xVb3+x8pqwFmYMeZAt8ryh1eyKHXYs2ywci2IGg4g9BM8qsI632FJ9Vs1ripVvbhq1/rPV6X9P7mrHwWGaSYgCAIAgCAYsV7D/wALfkZx8BnE9iJUyIy08wAX76jiNNCZ4ig2tS4RkhGTjdbIicUEAXJm9kZs1va52tylk1BNaf8AWSyKG2i+N79TTqcJFFRqLxkwTWxwbGyk+X1lU0dR030bsftgVsQtLmDcXq9Jt6LuvkX4i7zeXCAIAgCAIAgFW9I6XwgIGoq0z8bj6zL1n6X2KsvwnNa6vu37mlhfvKbd4cgbzy4oo3oiqeIamcyMVYcCOIluOcoO4kseSWN6ovc0KkFZ5wNZUa70w4swykkC54G46S2Eop3JWWYpRi7krLHgab5V0HLiwH1mV8kFZ17sk18JS0t7enTvtPY6f9NGuHBMS4kIAgCAIAgFI9KI+zw2oB3p48P0b9PKYuu+FfP+xTm7FFqiyEuQ6BlLIMyk8QLNfrMWFwUvNuiONxT8+6IijhmKswFwtix00BNh+ckoSknJLZHFjlKLklsjWxMiitmiZYcLLsxPs179tB92/IeMzyqzsTqnYAMKFQMbkVn1AsNVQ8OXGep0n6f1NOPgs01FggCAIAgCAYsUe438LfkZx8BnENlMwWnZHIGU6Dp0vxnhK65McG6oia33vM/mZM4a78J1HDTHGTBN7HDZTlF5VPkI6V6OAwNUMtrLT5jXvVJs6Hv9DRiLzPQLhAEAQBAEAQCM7RbJ9aomlnyXZDmtf2SDwvK8uPxI6SMo6lRXD6PxZh6we8Lfox1B/a8JkXQpf8iHhe5hxHo4DqqnEWy3AIorfXqc2stl02qKjfBOa1RUX2NJvRQp/wDNt/SH90j+UXqVeCvUxj0Rr+9t/SH907+VXqPBXqSqej0AAesHT/2x/dK30K/7HfC9y2bJwO4pCnmzWLG9re0xbhfxmzHDRFRLUqRuSZ0QBAEAQBAIbtPsEYxKal8mR898t791ltxH7XylObEskaIThqICr6PQylfWDY2/Vjkb/tTMuhS/5EfC9zWPoyW1vWW/pj+6S/J//YLHW1mOp6LFI/2pv6Q/unfya9Tng+5r/wCEa/vbf0h/dJflV6nPBXqSNH0cBQAMSdLfqh0t+1K30Kfc74PuWns/sn1amUL5yWLXy5eIUWtf8M04cXhx0lkY0SctJCAIAgCAIB5qJcEdQR8YBScL6PQgX/ME5bfqxrb+aYPyK9SlYq7mtV9GQYsfWjqWP6IcyT+14yX5Neo8H3MR9Fa/vTf0h/dO/lF6jwfcwn0SL+9t/SH907+VXqc8FepvYP0aLTFvWSf92P7pCXRJ9zvg+5Y+zvZ8YXN9oXzAD2bWsSevjLsGBYr3LIx0k3NBIQBAEAQBAEAQBAEAQBAEAQBAEAQBAEAQBAEAQBAEAQBAEAQBAEAQBAEAQBAEAQBAEAQBAEAQBAEA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xMSEhQUExIUFhUXGBMXFxcXFBYZFRYaFhgWGBgaFBgYHCogGBslHBUVIjIiJSkrLi4uGB8zODMsNygtLisBCgoKDg0OGxAQGywmICQsLCwsLCw0LCwsLC0sLCwsLCwsLCwsLCwsLCwsLCwsLCwsLCwsLCwsLCwsLCwsLCwsLP/AABEIAKEBOQMBEQACEQEDEQH/xAAbAAEAAgMBAQAAAAAAAAAAAAAABQYDBAcCAf/EAEcQAAIBAgMFBAcECAMGBwAAAAECAAMRBBIhBRMxQVEGImFxBxQygZGhwSNCYrEzQ1JUcoKT0hckkjSDs9Hh8BZEU2OUotP/xAAbAQEAAwEBAQEAAAAAAAAAAAAAAgMEAQUGB//EADQRAAICAQMCBAQFBAMAAwAAAAABAhEDEiExBEETIlFhMnGBkQUUM6GxI8Hh8EJS8RVi0f/aAAwDAQACEQMRAD8A7jAEA81HAFzK8mSOOLlLsdSt0fbyWpXRwK1+EQmpx1INUfZICAIAgCAIAgCAIAgCAIAgCAIB5VwfcSPhIRyRabXbb7HWmj7ed1K9Pc4fZICAIAgCAIAgCAIAgCAIAgCAfGawJ6SMpKKbfYJWA3zhTTSfqKAa8RmpcCj7JAQBAI7H4tRztfukHS3DXWfOfiXX47UYt+a4tcU7TTd/7uasOJv+TWG1QzG37PUcrnTreYsv4zN5JS0P4aT+7f32RZ+WaSv1JLD1gQLG/LSe70fVQnjTi7pUkv3Ms4NMzrfnPQg5PeSogz7JnBAEAQBAEAQBAEAQBAEAQDBiawAIuAbXF5h63qIQg46qlVr3rf6k4RbZHVNoqAdfaYH3X1/KfP5PxaKxtJPzy1fKNq/4NSwSb+SNvDYjMW66e4Wv9Z6PRdeuoyTa2br6JL/P3KZ49KRth78PjPXjl1Pyrb1KaPUuOCAIAgCAIAgCAIAgCAIAgGljMUqjjwuCOeo5Xni/iPX48atPdNxa77p7/K+/Bfjxts1E2kuZVGpAI46X01+Anmf/AC+jJCOlvTFr67L7JIufTumzewdYFQb+fmdZ6v4f1ccmGMr+fze9fSyjJCpUZ954H4T0PHX/AFf2KqPc0HDWxNwCbgjoeHjwnm9X4uHHLIpal3T9O/Cv9iyFNpFS2xVJbnrafFrM805ZXzdL2R7GGKUTSZCtjeTv1Lbss/Z+sSOGp5noOU9L8Bk4ZZ48cVfq/T09fseb1kUTk+wRgE6BAEAQBAEAQBAEAQBAEA8ODyI94lOWOV/pyS+as6q7kDtrEkA8QQdRe45i46eU+P8AxXq5ZcqwS2p7rnj07rbtR6PTY1dlcCsRe8wptcG/ZbElsbEd4A3I/wC/rachoh1GPI03vul3KM8fK6LghNtRafoGKUpRuUa9jxmepacEAQBAEAQBAEAQBAEAQDDWzC5Bvpwt9RMedZ4pzg0/Zr+6Jx0vZlV23iCbWJtw4391+fGfE5+pXU5nPstl/vf2s9bp4UiLKEAG8W0aLT2LB2frk8rngOk1fhD8Lq3GELbW2+y/36mHq47Fhuenzn2GrN/1X3/webse5oOGOrTB4/mRM+fDjnH+p/LX8Eoya4K5tTAlu9Y8bA8f+vKfDdRgy4sksig9Df8AtXu/49z08GVJUaA2e5PeOnhqdJkl1CStJsveWPYsOzMJlynkV0Gs978F/DZRks2R/ErXr/tHn58t2vckkUjibj5z6fFjyQk9UrXb1X17mRtM9y84IAgCAIAgCAIAgCAIAgHxheRlHUqYREbVwubui5vcnmfynyP4x0lZYeCnKW7e9/Tg29Pkrdle9Ue2guOs8VZ4Nf4PR1xJDZeAIuRa+lzyt0v/ANJLp8OTrMlwW0K525/juZ8+VcMsioRax06H6GfeLFlx6fDla7p/2f8Ag8y0+TLNhAQBAEAQBAEAQBAEAQBAPFRAeN/jKsuKORVL/wDDqdFe2vhM1yOAsAeI6cZ8N12B4s88mONwVW/73S3v5npdPkpJMizgn4GwHWYpdRGKvf7GrxIk5srBEZemt/E+FvrPS/COhnlyx6mfwu63rj0+vrRh6jKna7kxk8TPsvAX/Z/cw2ZJecE40nyDFXBIsOZA919fleZurU5Y9EO7S+Svf9rJQpO2YVohWAto2YfW3wBmLH0ePp8yhFeWal99nXyqyxzco/KjZppYAdJ6WHEscFH04Km7dnqWnBAEAQBAEAQBAEAQBAEAQBAPlpFRjHhA0amGuC9tbNpbly8tB858/l6BZIvqmt1qen2vb9l+5oWSnp+RtU6YvmHMD/v5z1sPTY4zeSCVTSsqcnVPsZZrSSVIgJ0CAIAgCAIAgCAIAgCAIAnGk1TBjreybDXl58pR1LccMtKt1svfsSjzua/q4RgepsfeLfn+c8yPQY+mzRmlep0791X7v+S3W5Jo2KVMAW5XJnp4OnjihoS2u0VSlbsyTQREAQBAK/2c7UJjKlVFpsu7tckgg3JGlvKXZcDgk33LsuF40m3yWCUlIgCAIAgCAIAgCAIAgCAIAgCAadDalF6r0VqKaiWzJfUaX9/u4SThJLU1sScJJaq2NyRoifAJxJJUgfZ0CAIAgCAIAgCAIAgCAIAgCAIAtONJgToEAQBANLbFWstJmoKr1FFwrXs1uIFuduElBRcvNwSgot1Lg5p6OMRW9adaarlfWqWDdxVJPdsR3iTbX6Geh1SjoV/Q39Uo6Ff0OsTzTzhAEAQBAEAQBAEAQBAEAQBAKn2+25Wwi0WpFe8aisGFx7IKkdCNZp6fFHI2maOnxRyNpkR6LsDTY1cQzZ61yuoPcDalrniza69PMyzq5NVBcFvVyaqK4OhzEYhAEAQBAEAQBAEAjto7dw1CpTpVqyI9U2pqxtmN7ceAuSAL8ToIBIwBAEAQBAIzbm26eEVGq5srNluBexsSLjjbTlJ48bm6RPHjc9kVPsjtLFYzGVK4cphxoUOq21yIBybXMWH5ETVmhDHjUe5pzQhjxqPcv8xGMQBAEAQBANTB7NpUmqOiBWqsGcjmQLe7mfMk85JzbST7EnJtJPsbciREAQBAEAQBAEAQBAEAQBAEAj9rbGo4nJvkzhGLAXIF7W7wHEa8OEnDJKF6ScMkofCblCiqKFRQqjgFAAHkBItt8kW292ZJw4IAgCAIAgCAIBCdoO0AwwZd2TUNNjQzFVSvWyuUoKb3ztk6cxz0gFN7ObObaNetWrOtSmyUqdYjDvTpYlCtQ7mpSqsTTq0XykVEP3rHXgB0hmSmouQqiwFzYDkBc+4QlYSsyAwD7AEAQCA7Z7DfGUUpoVUiorEtewAVgdBxOo0l2DKscrZdgyLHK2euy3ZpMErBalRy1s1zZL9VQaA+Op8Yy5nke6GXM8j4J2UlIgCAIAgFG7Zdo6hNSjh2yinbfOps3iiHlYakjXl1mXNlfC47kG3z2XJXsF2hyMdzUIK3N87Nm6B1Y2bp16WmaeZQl5L/AJs5knjTrGdE7O7bXFU72C1ABnS97X5qeanX4ETbhzLJG0SjK0S0uJCAIAgCAIAgCAIAgFI7YdpKod6GGYKaa5qri2brkS+gNtSePIW4jLmytWo9uSuTbvT25Kphe2dVWBWpVF/Zzu7qx0BHfJBF+lj4zK8uSL1RuvcrlOnauvc6R2b2+uKWxAWoACyg3BHDMh5i/wAPgTtw5lkXuWxlqJqXkxAEAQBAEAQBAEA1NpY5aKZjYsbimmZVaq9iVpoXIGZrWFzAOX7FwTbTxGKJCqHZVxSH/MYWqiNlG4e6vh8Qu6OnLMr2BtYDpG0dqUMHTXe1MoAAUElqjWFtL3Zj4n3mThjlN1FE4Y5TdRRRNr9qsRtAPh8NhiabCzXXM1upPs0/ffzm2GCOLzTe5shhjiqU3ubXo22LWDNWqNUSmpZFp52CswJDFlvYgajz8pHqskWtK+5HqskX5V9zoNWsq+0wXzIH5zBZiPlLEI3ssreRB/KLQsyToEAQBAEAQBAIXtdtj1XDM6/pGslP+NuB8bAFvdKs2TRCyE5Ujku0s9Om9OoX3eS7VEHezvqi1WbXvHU+B8ZjjB1eTZL+fcKD0vxLSXdevuYClIorXaoKIVM9MJTUbwWUNfViHIudRaaZRxzir3ra1sjXKGGcFe9bWtlvwSvZ3aFWhVU5kZqbWYKSQwIGZQbWsRa3iB0mDfBlPPcZYp6XyjsVCqHVWU3VgCD1BFxPWTtWaDJOgQCC2j2qoUMSmHqZw7lFU5e4WcMVAJN29k6gEDS5EA1T27wgRahNQIaOHrlt2bJTxDuiM9uABQ36aQDF/wCOKQbVKmVlwZpqKbb5jimrBAyHQX3Q589bQCe2JtWniqK1qWbI2cWZSrAozIwYHgQysPdANpq6jQso94gHz1hP21/1CAaO29rpQoVKoKsVU5VBHeY6KNOpIkZy0xs5J0jjm28TulRXao28JevltqGNyAbXDMb38POYWlaU9/XsRlpjpjPdLn/0qeL2uxqCg1PEJTXO1MPTOYKSLEKLXvp3pbPE6pypdjuSMn5JOkuLLV2R2w9kZGZKiNoGFr8rN+FhofjMLvFO0zMrTqzuGz8WtamlReDAHxHUHxBuPdPXjJSSaNSdqzYkjogCAIAgCAIBjxFYIrMQxCgmyqWY2F7Ko1Y9ANTAOV4xa22Sr7lFpmjXCErv6eVmS9munq2OQgaE21OvdMAkj2kbAYVMPpUxljnJsxQsTk3zL+lrBcgJHtEE89dOHp3Pd8GnD07nu+D7sTsVVxDb/Hu5La5Ce+emc/cH4R8uEtydSoLTjLJ9QorTjLXjtp4XAoEAC2F1pU1GY+OUcPM28552XOo7yZhnk3t8lJ2n20q1WyI5pKw7tOiA9Zv4m+710t5mZXkyTdLb0IpSm67viiq7S2gUPeelnDKrab2oUIuX3j311tbrOTxqL8z34a5+pPJjjja1NXw0t3XqY9m7e3dayC6AndtlVKq31BzLb4cJVKaj8Pbj1KZZYJ0t0uPU7X2d2kcRQSoRZuDj8Q428DoffN+HJrgpFkXask5YSEAQBAEAQDnXpGr7zE0aIYgIufQX71Q5V+AU/wCqed1s91Eoy7tIo2LNc1EVKRNRnaqr5tKqr3Vul8otlHjLY+IlGKW/PzNMXmSjFR3+LnZ/Q11xdAhKlXA5lJYVXFSuodzqMmWoFU8SRbyGksWfZNrbv8/Yj4sWlKSdO7+fsfcMuHO7+xo98NdVqYrMhBFs329tRf4SrLnlGKkqK5yqMWmt/wBjoHZXshgMRSJei2YG3dxGJUWIBGm9NuY90u6fK8kbZ2ErRNf4dbO/9Gp/8rE//rLyZIbCwWDwitTw7qoZ1JBrtUJZhZQN45IuF0A6GARXaTZ2z6b18bWzl6O5rVVp1nveiLU2akrgE5TbUaiAfcJ2J2aoamAzALRz06mIqOBTpMz0kZHc2pAsTl9k2gGfBdnNnqKZRgQnquQ+sM1hh3qbjUsbgNUdfGwHKAbXZbFYVaCrQ+zTfYpFWo3eaoK9Te5bkk3fOR4EQDFieyWzMTUqVHwuGq1M32jZVZs34+h84B4/w+2X+4Yb+mIBVe1HZzAUsTRoUcFhlupeodwrGxOVdDw4N8pny5GpKKfz7kVvKimYikA27y0MNQrEnNTpIMyIxyF8mpseR6ypucko5HSYUZ7Rm6jLe/4IKvtIO9mqhmAtq1yAOHlx4SqanLzPcz5HOb1S3N3Y9UZwMxs2l1I4+fxlE06K+52X0e4o7t6RJIFnW/Hvlsw0/EpP802dFO40acfFFum0tEAQBAEAQDDi8SlJHqVGCIilmZjYKALkk9AIByzEvX2maVFxSrhfWArslalQreypdgq58Ni6JHsMPvNlIvoBN9oNqLs2guHokNiqioatUKA7MEVDWqAcajZfr56enwa3b4NPT4dbt8G32K7ICiBXxAzV27wDa7u/M34v1PKdz59Xljwdz59XljwYe0vbYAmlhmHHK9ci6KeFkvoT+I6efLycvUb6IPf1MDyW9Kf1KBjtrsCWXOQzBalc3YX5kE+01hpfhbQdKa8zk+Hs2d4d8RezfJD4zHneA0jYJmVagXLUcE+1UtxaSnkqS0dtrOZM9SXh7Vsmu/zI6UmY39l4NqjXA0X5+AkJOtglZ3XsZhSmFUsCpc57HiAQAt/5VU++el00HHGrNeNbE7LyYgCAIAgCAcf23XNXF4mqHtleoB3b6URlGt/wn4zx88tWVmWW8mynoqjMagqaowpkEizcAb816gS2Ekl5r42Jwkoq53x5f99DXw1YAotTM1INmKBiL6EadD4xCa2UuPQjjyJVGduPoeaTgVARoM2lzqATw8dJXKt6KpVex1r0dVrVWXNcMh4ixujAjn0qNLeil5mi/FydAnpF5zwejJbe3Sz7srn3IzZji/WQ973uB3Pn4QD7jfRu1Tfj1hArrjQhFE7y+MqJUf1hs/2oUrZdBx8IB6xHo4zviia+ldcRkYiqXpmuUZlKmpu3p3QC2UEiwvpcgZcb2Ir1XRzXoJdMMtVaeHYIfVsScQm5G8+zvcg3zdYBhq+jgmpTY1lYK9VmQiqos+LbFKU3dVbMC1u9cHKptpALF2U2A2ENe9RStWoaiU0VgtPMSWsWZmOZmLWvYX0AgE/AOS9p6+8xOLrBmGTOilSP1K2sfAsD8Z5ueU9ba44KXqVyXD2KLU2Y+8FG6Mxy2swKd4XsSdB4zrxSU1BcnH0+RZFi7kZV2TSVzeklxcHQEcddOHLjOPJNeWytykvK2bOGVUK5QFAI0AAHHWVyblyQbvk6j2DqhMRTszWcVKdiQRqu8H/D+c70kqyfsXY+Tps9U0CAIAgCAeKrWUnTQE6mw06nkPGAc6wO3auIq1cNiabVadfKtWipBq4XeWQVKLJbfYRjqKq95D7XDQCwUcHR2Rhajh6lQ2UA1XzO5AtTQWAAGp4DUlmNySTPHBzkoonjg5yUUQXYHZDYiq2OxHeJYlL8Cw4uB0XgOlvATX1ORQXhxNXUTUV4cTY7a9pSznB0W6CswNib/qlPI29o8r243t42bM9WiG7PO1ap6F/vsUbabPuWWlT0JcMVAJUKLsoA1C9Tw0t1mZYp6L07WJYsjx2o7WyHepTXdgGo1MZWqIxsC+t8tuVpNzgqStrujjnjWmKbceWvc0cS6lmKjKpJst72HIX5yuVXtwZ5tOT08GbZ+CNRuijifoJXOWk4dM7Ddly/2lQAUQe7yNW3X8PXra3Djf0/TuT1y4LscPU6VPSNAgCAIAgCAear5QSeABPwhg4XTVmpO2fVlJIy8TUYA96/Vp4cfPP3ZjhFy2Xf+5G44VAd07X3dwACCovYnKR7pflc09EnwW5nkT8Of/E0MdUQqgVMpAIY3Jznkbcp2Ti0qVevuQnKDSUVXr7mbeHDsyo9OoHpgFgLgZuIF+DDrLG/CbSp2ixvwG4pp2i9dhqxXE0u8bEkEWH3gV/Mr8JR00qyohj5Orz1zSIAgCAIAgCAeK1QKpY8ACT7heGDhuIVWw71CzbxtWGmXvuL/HMfhPGbTSd7vsZXFaE739CIahkonNTIL/o6l7WykZso4Hpr1lq8sLlHnhk0lDHco7vhkHX2FWXLWNd8j5lXVL3Fr6ch7hLnKsabiqZ2UXHGpOOz4M1KmQtixbjqbX+Uobt2Z27Lz2Wq5Xovdu61JuItoyhuX7JaVY5VkXzJw9TtM9o1iAIAgCAUr0h49hbDsKq0a1Kplenhnrs1dXpmnTyroAbEkPowJFxYwCT7H9nPVKSioUeoM2UrSVBTD5S6pqW7zDO12N2JtYWAArPbnENjMZRwVM6KRmPRmFyf5U195m/p0seN5GbunSxweRll7TbRXAYMLSsGsKVEeNuPjlALeNvGeX1GZxi5Plnn5cj57s5jjCFoG6hmNwDqXzE3Z2bjzv5kTzfiipf+/UrkvIml9v5ZB18WcxZBu7jKQtwLWAN/O1zJPK7bjt8iMs71Nw2vakaVQyCKT5hqGdgvWG6Rw6L2K7NrXqa3FKmAXXk5Psjw4EnyHWT6bF4ruXCLscLZ1VVAAAFgNABwHlPVNJ9gCAIAgCAIBF9qK5TB4hhxFKpbzKkD5mV5nWNv2IzdRZxzE0rUHIfSyArl5FhbW/hPGiZa2I6pSUKpV8xIuwtbKel+cunGKpp36+xZOMUk07vn2NLaTITempVbDQm5vzN/GTm4t+VUiOZwcv6apHjC0kK1C1TKygFFyk5zfUX5aRGMXFtsQhFxk26a4XqW/s0SKlBgx0amSLDUBlJHHwlON1kXzOQ5R2me0axAEAQBAEAQCJ7V1smDxB57pwPNhlHzMrzOsbfsQm6izku0KeWiGDlrGmMpsVte9j8J5spSTi206IzcoOLbTqiIrYvNvCyBiwbIAxVEY63AHAeFpPxVK9a+XsHnU9WtfL0RWqmIxOexoplsbd/S+nO3ysJLTi0/Eyqo1ybNFmI7wAPQG4+MrdXsVuuxbNlUQyKLsDkNrHmFuJmb3OxR3DA1g9NHBuGVWv1uAZ7sXas2Lgzzp0QBAEAQCM7Q7UOFomtuy6qVzAGxCk2uNNbEiTxw1y02Txw1y02UH0e4pKmOq1apO9fOUGVjq7FnNwLKAABrbjNvUxaxpLg29TFrGkuDL29xxqYsKrADDqBwvd6li1hzsuQfGeD1GRqVqtv7nlttPUmtv7lUxJdd5asO79mV4Mwb2rDXrY68pnx3GEpJ12oQ1RhKSkvRruyFqrK0ZjTeTRwkth0gSSRf3kflK8joI7J6PsMqYdrX1qMTc3OiqLXno9Il4ZqxKkWeaiwQBAEAQBAEAr/b17YGt47tf9VRB9ZR1LrEyvL8LOUYtG3Ld4EXS4seuk8iPsZ+xGVVI0II8xaTaadMOLWzNbD7vMN7nKa3yWzcNLX8Zbj06vNwSxaNX9Tj2NNYK+5bdisRu2DDQA2seQ6ylNKRKJ3EGe4bD7AEAQBAEAQCtekSrlwFXxakvxqJM/VOsTK8vwnM8Wq00V8xqKHTMjDKrGzdDfSYIPHCdrdEVoxyT+JenBC71Aj3Q5jbKQT3Re50HtaaTqcXFqt+3sRUoaWq37exA1tt0c5Xv8OORvha1/lLFgnVkfDlVm1SBZBUAbISQGKsASOI1HGRlCUeURljklbWxaNhpmVLOwNrC1rDTx4zNKtQidh7JuTg8Pc3O7UX/h0+k9jC7xx+Rqh8KJaWkhAEAQBANfH4VatJ6bey6sp/mFp2MnF2jsZOLtEf2b7PUsHTyp3nIGeoR3mP0XoJZlyvI7ZZlyvI7Zy0Y0PXqVb3Z6lRtbWy5jl4+FhPGvVNyi997sy4ubjzvdkNQdGfNULZWJLFbZtbnS/nKsejV5+CvFocvPwaTnjOFbNJzrJoiS+xEUg3vx5G30lU3R1HYPR+AMO6gnSo3E3PeVG4++el0jvGasfBZpqLBAEAQBAEAQCr+kc/5Igc6lIf/YH6TN1f6T+hVl+E5ljFbdN3gRdLgKRz01JnlRrsUdiNxddn7zEk2Aueg0EtlOU3ciWTJLJLVLk1MbXDm4RU0AsvDQcfMyyc1KVpUMuRTlaVeyMFDDZqbvnUZSoyk95rm3dHO0koXFyvgRxXBztbdu5YtkIxVMrAaad2/LzEyP4iMTt2zauejTb9pEPxUGe5F2kzWuDZkjogCAIAgCAVH0mN/lUXk1ZAfcHP0Ey9W/6ZVl4Oc7Rwl0Aps7kuoykDUlW4fOYFBOemG5B4rlpg7IypdyqilYopByg3OW92bx/5Sydz2UeF2OzubSjGmlvX8mhicuflmsema2l/G3CQjdexTvRieuxUIWOUG4W+gJ5gSep1V7HXkk46W9kWDYdIFUGZhw4EC1/dM8n5jkTr/Yo/5OiOmdf9LsPpPX6d/wBNGrH8JOS4mIAgCAIAgHiu1lY9AT8BOMM4rsCqBTp31uhuCOHd0t4zx04RVLe/2KIOKx+ra+xCYhksuQMO6ubMQbtzItwE7k0WtF/X1I5PD20Xx39TVqcJFFRp85M4TGxEvfvW915VMkjrHo6vu6oLZrsrA5bcVC66/gnodE/I/maMXBbpsLRAEAQBAEAQCq+kn/ZB13tO3zmXrP0irL8JzXFK25e+S10vYm/Hy8Z5caKN6I2vSAphg4JN7rY3W3Ak87y5wSinfPYnKCUFJPd9vQ06WGZldgNEALajQE29+vSSjCUk5LscjilKLkuFyaKzhUWjZOYKhGXlxa3SUS5JRs7N2ccnC0L8d2oPmBY/lPawu4L5GuPCJKWEhAEAQBAEApfpQ1o0BexNYf8ADqf8xMnWbxS9yrKrpL1Oe7UpMiX3hJDrwFrHK1iGB6XmBJ45V3RW1PFLndEbUGXLlq3Lqc1rgi/FSectbcKcZcrcnK8bTjK7W9fwQdbYVAPmCnUG4zNbl435dZJdROqK/ElVHqlSCDKosB5/WQcnJ2yttvks2yEORSGtw+7fy5yiVWdide7EAjCICbkNVuf9409Xpf0kasfwk9NBMQBAEAQBAMONNqb/AMLfkZx8HHwcS2Zham7plSmq2AJNzpY8BpPEcGkpPuZVCSin6kVVCbtLFs+uYEDKOFrfOWvRpVPfuSkoaFpe/c1KvCQRUagkwTOxwbGyk+UqmdR1H0b1CRWDKVI3Wht+PXTlp8pu6L4WjRiLpNxaIAgCAIAgCAVP0kg+qpbjvU5gcn6zL1n6ZVl4OcYkOKT3UAdy/eBOjDkPOeXFFG9EQVJ0AJPhJxTb2CTeyNN9LySZy2ayyREs+zVbKtlHLiwHSUOrJKzsnZhr4WiTxy6+Bubj4z2cP6a+RrhwSktJCAIAgCAIBSPSgL08PwH2ran+AzF13wr5/wBinNwijY2jkphnKVEzIWVSwY+0AL8plhFQknLdchRUJJ5N17EKHTK4Cd4kZGJJCC/Mfe00nVKFPb5EVLHpare9vYiMZs/EK6sMWjBlN1FO2Q3FgVvY+d5fJ4VBUuSWRY4xVb3+x8pqwFmYMeZAt8ryh1eyKHXYs2ywci2IGg4g9BM8qsI632FJ9Vs1ripVvbhq1/rPV6X9P7mrHwWGaSYgCAIAgCAYsV7D/wALfkZx8BnE9iJUyIy08wAX76jiNNCZ4ig2tS4RkhGTjdbIicUEAXJm9kZs1va52tylk1BNaf8AWSyKG2i+N79TTqcJFFRqLxkwTWxwbGyk+X1lU0dR030bsftgVsQtLmDcXq9Jt6LuvkX4i7zeXCAIAgCAIAgFW9I6XwgIGoq0z8bj6zL1n6X2KsvwnNa6vu37mlhfvKbd4cgbzy4oo3oiqeIamcyMVYcCOIluOcoO4kseSWN6ovc0KkFZ5wNZUa70w4swykkC54G46S2Eop3JWWYpRi7krLHgab5V0HLiwH1mV8kFZ17sk18JS0t7enTvtPY6f9NGuHBMS4kIAgCAIAgFI9KI+zw2oB3p48P0b9PKYuu+FfP+xTm7FFqiyEuQ6BlLIMyk8QLNfrMWFwUvNuiONxT8+6IijhmKswFwtix00BNh+ckoSknJLZHFjlKLklsjWxMiitmiZYcLLsxPs179tB92/IeMzyqzsTqnYAMKFQMbkVn1AsNVQ8OXGep0n6f1NOPgs01FggCAIAgCAYsUe438LfkZx8BnENlMwWnZHIGU6Dp0vxnhK65McG6oia33vM/mZM4a78J1HDTHGTBN7HDZTlF5VPkI6V6OAwNUMtrLT5jXvVJs6Hv9DRiLzPQLhAEAQBAEAQCM7RbJ9aomlnyXZDmtf2SDwvK8uPxI6SMo6lRXD6PxZh6we8Lfox1B/a8JkXQpf8iHhe5hxHo4DqqnEWy3AIorfXqc2stl02qKjfBOa1RUX2NJvRQp/wDNt/SH90j+UXqVeCvUxj0Rr+9t/SH907+VXqPBXqSqej0AAesHT/2x/dK30K/7HfC9y2bJwO4pCnmzWLG9re0xbhfxmzHDRFRLUqRuSZ0QBAEAQBAIbtPsEYxKal8mR898t791ltxH7XylObEskaIThqICr6PQylfWDY2/Vjkb/tTMuhS/5EfC9zWPoyW1vWW/pj+6S/J//YLHW1mOp6LFI/2pv6Q/unfya9Tng+5r/wCEa/vbf0h/dJflV6nPBXqSNH0cBQAMSdLfqh0t+1K30Kfc74PuWns/sn1amUL5yWLXy5eIUWtf8M04cXhx0lkY0SctJCAIAgCAIB5qJcEdQR8YBScL6PQgX/ME5bfqxrb+aYPyK9SlYq7mtV9GQYsfWjqWP6IcyT+14yX5Neo8H3MR9Fa/vTf0h/dO/lF6jwfcwn0SL+9t/SH907+VXqc8FepvYP0aLTFvWSf92P7pCXRJ9zvg+5Y+zvZ8YXN9oXzAD2bWsSevjLsGBYr3LIx0k3NBIQBAEAQBAEAQBAEAQBAEAQBAEAQBAEAQBAEAQBAEAQBAEAQBAEAQBAEAQBAEAQBAEAQBAEAQBAEA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data:image/jpeg;base64,/9j/4AAQSkZJRgABAQAAAQABAAD/2wCEAAkGBxQTEBUUEhQWFBQXGRcaGRUYGBocFxsZGBgXIRceFhceHCgiGxwnHBQVITEiJSkrLi4vHCAzODMsNygtLi0BCgoKDg0OGxAQGzIlICQ1NDQvNDQ0NCwsLTAsLzc2LCwsNS8sLCssLDQvNCw0NCwsLzAyNCw0LCwsMSwsLCwsLP/AABEIAMMBAwMBIgACEQEDEQH/xAAbAAEAAgMBAQAAAAAAAAAAAAAABQYDBAcCAf/EAEUQAAIBAwIFAgIGCAMGBQUAAAECAwAREgQhBQYTIjFBUTJhFCNCcYHRByRSU5GSobEVM3JDYoLC4fAWNJPT8WODssHi/8QAGgEBAAMBAQEAAAAAAAAAAAAAAAEDBAIFBv/EAC4RAQACAQMDAAkEAwEAAAAAAAABAhEDBDESIfAFIiMyQVFxgaFhscHxQtHhM//aAAwDAQACEQMRAD8A7jQ0Naes1eK3Hn29f4e3zqnX16aNJteeHVazacQzibz94t+Nrf3r2r3qpScUa+3i/wD8VL8I1md/A/6n0rx9t6ZjU1YpMYz59mjU21q1ymKV8UV9r3YZSlKVIUpSgUpSgUpSgUpXwmg+0rCJvP3gD8QPzrIr3quurWZxEpxL1SlKsQUpSgUpSgUpSgUpSgUpWOaSwP3E/wAK5taKxmSO7JSsbS+flb+vivYNIvEziDD7SlK6Co/ikN1vf7h9/wCNSFfCKzbvbxuNK2nPxdUt0zlSzCwuLetSvBdKVINvff22qUl043a3i9h7+P771sRxAXt4vevA23ofUjXib27VnPymfl59GvU3XVXGHpCfUV6pSvp4jEMRSlKkKUpQKUpQKUpQDWnrNXitx5829f4e1blR/FILrf8AAD7/AMaw+kb6tNva2lzELNOIm0ZV+TijX28X9P6VMcI1mdxsP+p9KgjAwuMaleCaUqQfv39tv+/FfJbLWvG4p0TMzM/j9fIehr1p0Sn1Ffa8oT6ivVfc1mMdnllKUroKUrDq9UkSNJIwRFFyx8AUGalYtJqUlRZI2V0YAq6kFSD4II8istApSlB5d7e9QnFuI47Dcf0/A1OMKrfGNJvtva39fxrw/Tmpq00o6eJnu07aKzf1mtDxNst/l/SrLpZMlBPt4/OqoNOzMLi1WfQRsqWt6+P+teZ6G1rTrzEZmuO/xj++f9L91WsRGOW7SvgpX17z32lKheaOMfR4hiQJJDil/A92PyA/qQPWotaIjMkykJuJQo2DSorfslgDv4uL7Vsg1x6XiTK8ixEtYBySTm9/jw27/Fyfkas3KPMWL9KS4UtYK2xjJ8Cx3C7gW9L38XrPG47xEx2lz1cL5SlK0uilK+XoPtK+A19oFKUoPLuACSQAPJPivEGpR/gZWt5xIP8Aauf848W6sjquRSM4RqoJzmHk+LGxBFvSzH1qr6XmB0lQmW5NjktwVJ8qb+fn6H2rNfcdM8dnFr4dtr4RUVy9xldRH5HUW2YHjfwR8jb8NxUtV8TFozDuJy05dON2t4vYfLb+9j/GtiOMC9ve9ZKVTp7bTpabRHeXU2mYwUpStDkpSlBg12rWKNpJGVEQElmNlAHqx9B86omu1M/EJ0hCMka9BpFUx2RsmYyiRsZbWVGgkiFiwYOosQv3mzjr6iY6OBjE+aoJOooDOMCyypg5VMZFxyUrISVNuwtLya/TcMhEKAF/PTS9rm3gFm6SeyDYDYCwqa1m04hNazacQnoII9PCcQAq5OxVQCzG5diqgAsTcmw3JrzoOMQTf5UqOf2Qe7+U7/0qrroNdrd5n+jwnxGLgkfNb3/mP4VscL02m4dn1JA0rE2AF3CX7BiPF9iSbC/3V3atKV9ae6y1aVr3nut1KqU/PUQJAQ7ebutwPdgpaw+d6nOD8YTUC67G17Eg3HupB3F/x/iKojUrM4iVOUjWOZO2wH/fvWSlTesWiYlMS1F0oBIt5FwfxP51tAV9pVejt6aUYpGEzaZ5KUpVyCuYc2cRz1Uxa3TQCFWY9qm4DsfUdxb0+yK6VqpgkbOfCqWP3AXP9q4zrdRIsYYFcnZiSNzchsrgj/6lZN1fHTCu9sTDWh1wu2EyKqk3ikeTEotwixyKpc7Fjbbz99ZIkkVvj0z2shYdYhmILDKTokFsdvPp8qi59TjgFKyBY8Rmg2yvkLepBOzVhZ1RlEbsyDE7i3dbfa/3i9VW1YmuJjPn1/b+S+tmuJ88/T+XXeE6/iMkSlE0bgDHJppgxIA3I6Hk7H8a3BNxP9zof/Xm/wDYrR5A1BxdCQRZSLX87hvI9ilT/HNNLJDhC/TYyQksCQems0ZmAIBsTGJAPmfTzWzRv10iXdZzCQrn0fKuq6sMiPB+rTzSKO4k/SNZI84yFhG30dlXcNcsw2+I55OB8SEWK6jM2Qm8zKxcRzqbSCMlVDHStYDuwa/khssPANckylZlWMzPJJiSCSzRblMbMCqyAqfF9jfdbEtvlDgWp0007zPGy6j6xggYFZjJIWFz8YweNMu3aJRiKsc7M0bGFkzKnBmuyXt2lgCCVvbwRVS0/C+JBYAZFuOl12M7tcpPE0roDF/tIxIuHaFuAK1OF8t8QhiWLrgKmnjjRY5CoVljRWG6ftq7BxZrNbawoJ/pcT/e6L/0Zv8A3q0uL6riEMRd5dIASFGMMpa7GwxBmtfe/wCFWThqOIYxLj1Aih8SxXMKMsS3cRe+5396rPPchZ4IgRsTIbi42sq3Ht3t/CuNS3TWZRM9nO+Jq5boZs8sfwiJWSx8uWbqMS2NhcWtaqxJoEDyGNpgjkHFpWJFvc+u/vU5rhPLIq3JLZNGFIBtITexHi9vBqvQ8MxZj1ZTc+re34eKwzecfLzz8Kb3nHy88/DpXI/FmWSNjup7WNx4OxuPOxxP3A11WuEctMSzKGtf5X+IEe+1du4ZqOpDG58sqk/eQL/1vVmzt2mqdGezZpSlbVxSlKBVE5j482qX6LAkg6h6cwwbqoS6hkICsikI3U+s7JEvY2JYbvFOYWOqk0jJIiOhQOgPWUv2iaMAkSRXdVJXujYAuMWBGLT6NeF6QySMk2oIKK4jwuCSwUDJjgGLvbKwuQoUWAmImZxCYiZnENTXrHpEi00CK+ruGGAbpxsy2+rRmOC9zFI7kJcnYWqV4PwKPSodRqmDS/E0jG4Un9m/lvn5PpWPljh4gifWao/WOC5ZvKqd/wCY/kKrvGeLtqXEjK3TXMxxD2A3J9C9vPoBsPUlr68aUdFOf3/471L9PqU+/nySPH+cSRZCYozcX/2r+2I+yD/H5raqXq+KGOSzXbtOcfjvv29R7nqC1r+/itKWS6sXIuzYlGQlkQG4wY+Pa3mo/VY5kISUvsSLG3z+deZbUnmef2ZLamIzHLLNr5GPxYjHCy7DC5ONh5G/rVx/Rjl9IW1/tbX+yVa+3tcJ+NqqvC+GNIb2JHoo8sfYV2blbgnQTJwBIQBb9lf2b/hvbbYe1zGjFtS8T8nNOq1synaUpXptJSlKBSlKCH5vlx0M/wA1x/nIX/mrlusugRllxZQzKDsbkgdth529fauifpAktpAPRpEB/C5/5a5trSgkjOIZcblbm1yW9b3Hoa87c29rH0U2n10VIwCtdQxYbEk3U38i3n8axaeURhWRgzkOGVkuFB2FifNwT91bOomOJTaxIJ2F7jxY+R5rS05CMwdMu0gA3FiRs34ebVRWePMKonEx5h0j9H01pgLnuQi21vQ+3+5/Wui1yvkUjrwH1t7n1W3j8a6pW3Zz7P7r9L3SlKVrWFKUoFc75vkDayXLIdNFUEEbHEvv/N/SuiVyjj2pRp9VkAXLyKCfN1BVQPncCs26nFcOL8KvJpsITcAM2ytezpaxJC/MHyRUHLwcxtf6Q75gNYMDj57W7fPyHvVinE1pQcgbBHawJUXAG5BA8AVWv8NdWYnUSG5G3b6f8P8Aa1ZImIjHH1jzzsqtMRGPPP6TfBWtL7bHwbeortHJ0wbSqAb4sw/ich/RhXFeEMBLva1j/wDqutcgTqUlVbbFGNvdlt4/+3U7WcauEaM91rpSlem0laHHJZkgZtOmcgKdu1yua9TDIgF8M8QSBe1636UFV5N5ZWAGV1bJ3MipKsfUjJBW7ul7ymOyswO4G9yWZtTWj6bxMRHeHTglh6FgRcfi2K/cpq0cY6nQkMJtIFJXYG5Xe1j72t+NVbkBJFWaeRQEk7uoT3G1ybD9ndjf+9Xafas3Xafas3eOdeJl5lgX4Iypk22LndFPvYd1vmPaqLxeWzEBAoOJVvWwvuu9gGO9vkKkNXL1Ekna+Tkk9xvk52sB6Af2qI1hF+0FVPgE3/r99eJqamZmWK1uzQ1MpYksSWO5J8184fpw7gHx5NeNR5qU5f2ubE7i4tfb7qpmVHM93TORuCIqCci5a+APhQNiR8yb/h95q21H8v2+iQWFh0o9rW+yPSpCvX0qxWkRDZWMQUpSrHRSlKBSlKCo/pFf6qEH1kJ8X8I3p+NUDW4Zbhh9XtYW7rta4I8VfP0ik2gtv3Pt+Aqia+MtIi2sSoG5Fvibyb15e5/9pUW95FTRggtkAQQMd7m/qPSwrSmkd3ZmJZvUnc2Gwv8ALwK3JYiXxAuxNgBvc/L3rVErIzgErcFWHi49QaqhVP4W7lKbGSAkeGTfH/eHrb2rr1cY4HIVVDiSAPIrs9bNlPaYX6XBSlK2rSlKUCuP6qdyk5scHaVr7WuxO/m+166+TXGFD9EmwsVbyfPvYWrFvJ4V6iJlXtFpN3vcDyCDtlcWPv61Btw+VXYtqHIJBtinj1+zb+FqsUrG+do/rA1gALL6XC+h9qr7aOYMxbUFgSLdiiw9qzcfFVbsltEy/SLxBgvoGIy8epG3mun8gyEvLcWOEfqDezSb7ffXK+FD60W+ddQ5BY9V7gWw9D7N/wD1U6E+2g05zZd6UpXqtJSlKBUTzS+Ghntt9UwH4iw/vUtULzn/AOQm/wBI/qy1zf3ZRbiXN9bpGMa2a7ZWIO1gEYjcm3gVCTzEgKSSFvYe1/NqltZG2Kq4wBcXYkEDtPm2/ioaQWJ3v868e0zyz3lozHepngDkA2BO/oL+1Qr/ABVMcFNlOxP3AmubcKo5dl5bky0sR3+G24sdiR4/CpKojlSTLSRke7+fP+Y3pUvXs6fuQ2xwUpSu0lKUoFKUoKZ+kUH6i1v9p5NvRKonEwbpe3w+hv8AaPyHvV+/SKvbAb27mF7X8r/0qi6zTsxjCkMSDYGy+vve1eVuY9rLPeJm2IROpjZcWsVvup8X38g/eKjnPca3dQ2+9aun1JjkDqRkDtcAj+BqqJjP6KpxnHwWThgYRrbHx6nfx7WrtVcY4fH2qMrG3sLXt99dj07XRT7gH+la9j/kv0uGSlKVvXFKUoPEvwn7j/auOaeI9AnMfAe2xvbHexv8q7JJ4P3GuMaQDpet8D67bL4tbcbVg3nNfuq1OYRjuhzxTEm2BJJw97j7VQ+o0cyu36wJFNiPqsbbbi2Xp7+tThsc2YhWvcKF2JJ3At8IFaGsNZuvHy/Cq1u3wfeE/wCaPu/Kul8hX65uQR039PZo/wA65pwcjqi/t7/MV0bkQL9JuDvg4Ivf1j33qdGfawaXLoFKUr12opSlAqG5xH6jP/p/5hUzUNzj/wCRm/0/8wrjU9yXNuJc11S/V3k3UkG6sC17MFuCPeoF/NTGrB6THIWutxY+9hY3+dQ8h3rxss1paL/FU1wa+Jt/cCoWY71NcGW6nutv7XpbhxHLrfKDE6Rbixu//wCR/OpqoTk8fqq733be1vXbapuvY0vcj6NteClKVYkpSlApSlBjlhVviUNbxcA/3rGdFH+7T+UflUbzI0oMBiV3IeQ4qQMiNPP0wxOwBfEXO2RWo3lyTVtNEdUrqQmpBJAAKZ6cxF8O3PdwNgbBthvUYgWM8Pi/dR/yL+VfP8Nh/dR/yL+VUbX8K151jhOr9HM4QN1v9hqbSaiS2VwY2URqPIDG21fdGvFIYmRUZgWLC/TzQPqtTlgSWy+r6DWYGwJtvsGIF7Gij/dp/KPyrMBVY4LJxD6QPpFulcqQqqF2ggYOvcWF5jOtiTsB95jotdxUBLws1y6s1ohv1dOVfDIFE6Z1Ixu5uo3a4JnAvNKockXEpColUsodHFsFtZ9UrLs3cuA0zb+rH7hE6zX6+Tq6IbSfRzjGhiOOOn05UsQ/UR+rJKO6wIC2PqQ6lSqrwlNd9MQztIYQuqQ2EYQlZh0HcDcMYvUbbeBc1aqBWv8AQY/3afyj8q1eYwx0smGRNhcLfIpcdQLbfLDK1t71UdLptcjSoyyiIzyut+mRk/EVeAxFCXwMTOXD7ABQLC9MC7/QIv3afyr+VfDw6L91H/Iv5VXec9FPJJGUjmmiEU69OGURMJ2w6LsTIlwAJBe5xLA29Rpg8XQP4kIRlXaLElYdOQ63IOTSnUgBiBstwBuYxAt44dF+6j/kX8qyRaZFN1RVPuFAP9KrnCH1x1dpc/o2AxZxDm31a3MmFsZepncDsxtYX3qC4Zw/iaTJKTKzBNNHJ1TCRIBq5xPfHwFhkV1K2J7Qb2K0wOi0qm6SXiZ0ExkBGruuChYiR8PUCG+ON8grMGIBuQ9t8c+p4qZHVYiqgMVY9EjuOkwA7rkqDq73AB2+VSLtSqDHoOIfSeo65lcEDsUCssWp1uDsqkAMYm07MQB8XjawitBreI6uPrQszyQGXB/1cqznRo2F0JjdDOzJcEkDYkEE0HU68ugIsQCD5B3H8Kh+XY51bU/SGka8xaPPDERsqkCPHfEHId2+34nPzKGOklwyJx3CXzK3GYQDfLDK1t72tQbZ0Uf7tP5R+VfP8Pi/dR/yL+VV3SnVtqE6wkBGqksAI+iIOnqAhUp3EFejl1Pt2sBTium1H013EUko6SfRmEloY5V6mXWjzU7kx91m2BG1t4xAsP8AhsP7qP8AkX8q9LoIh4jQf8K/lVAl4dxGYwvKjlgUvcxqygazQOQ+DBWISPUG6j4Rbcm7SHHYeISzTxhT9HyhMQXABlWTTMTlcMGBGouDsQBYerMQLqiACwAA9gLCvVUmFuKu7K2Ual1Be0BKC+oz6Hm8YUacgyAtdje4uBGDj3ExOkTLlOYc2gjMFgRoydySzxudUcbsDHjha5yqR0mlc+bT8TdVMokY4lSn1AQ4a1CryAHaQ6fu7Ta6nYHY7ULcVd2Vso0LqC9oCUBOoD9Ab3jCjTkGQFrsfIuFC70rR4G8zaaE6lQs5jQyqLWEmIzAsSPiv4Nb1ApSlBB8z66WIwGJS92lyFyE7dNOy9QhWIUuiC9vJHnwYvX80ahNLBKmnZnkSRmUxuO9LYRBVLFWkJbFySvbfe4qW5n4/wDRERumZS5kAUMF/wAuGWVrk/7sLD7yKhpP0gIrBWhYNdshmvwr9Hth+3IRq4jgN/i38XDzr+adZH1ANJfCUR52Yrv1mD+RdOmunBIOzSn9ixw8U49r7iSOEKI5Jx07Oc1j0ruMyF9XxVcfUX3vjX3S8/BbpLE8jIs0jtGvhEk1QTFfU20pB3G7La/djutzsgdY2VRI4gK4yq6kTvOoxItlj0Ltb9qg15+bdSGmA0pUKVVCVZjdnjCllDDJCHZshbHH7RO2mnNuoefStLE+nhurSp05WYq+hd+5sLWE7CML8RaP52rLwb9IJkgBaB3kTTwySFdlLyQwSGwI2W2o2sS3awCntyufD9Us0Mcq2ZZER1I3BDAEEEge49BQVHjXFNcNYY4rYLqI8R03xMTaPUM3UcbMvWRRtaxAHrW5wDmTUajUlH0xhj6Svk1w12jhcWv8QylkQiwsY/W5C2ulBzvgvH9cZdI0yTGEQadNQTGoHXlgd3Yiwe4boL2jEZvfcACa5E4lqpRKNWkiMenNGJFVbRzLcIMdjgyON+4ArkN6tVKDQ45qni08kkShnUdqtexNx5x3Pn5feBuKPLx7XdPVOIpWR1YxoY5ElRhoYJAFHdiDJ1Fx3IYkXNrVeuNcRXTwPM1rKB5JAJJAUXCki5IHg+ar3DueFlkiQQsA4hybNTiZjqAoA+0MtK4uPQg0Gvq+aNanU/VclykCEJISqx6sQ5uLjMGNuqACuyne243OGcwap2kEmn3XTLKqoGIaTBSUMrWCsWayridhfK4KjFJzyvXlhji6jJJHGpDgBmeZojldQVxkU32It4JO1R+q/SOrRAxR4vJAXTJ1yVjpZplJj8tGOiVLg2y29KA/N+u6bMmlzxSZ8ulMokEaaZgiIe5WJmljub3MZIHlRu8f1+tGseKLaO+iaM9JyDnOyz5ONioULddjZh43NbnBubkmnaFlK4WUyMbKZPqxjYgbsZQVsTcA+Nrw83PEyTd0SdNDrhIquC2Omn06K1yNjjKzYet13FBIcE5k1U2ohjk03TVo1ZyQ4sxRiSjH2dQuBF9738Axk3MeuMnUWE2iXV5R9KTpyBG0Zj6bXuzFZJQGIXcOMe2pCfnQvpuISQxFW0iTlWfdWeIzKQw2I7ob2BPaw3BuBrzc8lNRrAy3hiSYwkI4LyaYRiVRIe12MkjIFXcdM38ig9nmrV5SA6cqFfHIxTERDrtGC4H+dkiiT6uwAYX2sxy8M5g1RTUSzxMuOmimjgWFy+RjYuoJK5nJbYdrDYG1SnJ3GH1OmJlsJo5JI5AEdO5W7T037kyjaN7H9qp2gqPLvG9XNqIxMgjjaOe69GQZPFOVDByewNHiwU+bmxPpO8w62SHTSSQp1JFAxTexJYDfEE+voDUjUPzfxJtNopp0IDIARla3xKDe5t4J80EDreZ9ajalRpweiBY4SdxBiuY1v9YGV5Cq5LYqFLbkrj4nzHqnLRJDIhBuXEUgIUTaPCxIKnJJp7gE2wPixrZh59VnSMQsWYyBsWyS0crRlo3As65Lc3xsD4vtUfr/ANI/6m0iQ9ORoy8fUkXCx0onQk+rWYDp+pB3tvQSHBePasywRzplnJqUdlhkUp03k6WV2sqFUHf3XyUWF8qx8N49rOoqGA9PqWZnWQuRJrNXGCreAFSKKTcHtYehBr6vOxRirRmSzkMwKrigk08ZsPtHLUg+mwPyvm0vPUbrqm6bW00TTEKys5VXmXEqPgkvAxKk7XF/WwR3FuM69Jpii5iGTUFYxFIFeNdMrxqSD3szZKCPtX2Pip/gXGZ5tTPHJAYo0JCkghjZrKb+HDKctgLeN/Ij+G80S6jWwxIqrHjqTKQwcM0JgCiOQCzJ+sC5FjcEbYm+lw3nmVnjaSJOm4hV1jfIxvLq3gBuQC3cEBXa1m+6gvtKqWj52Emil1SwPimBCk2JV7bntuCtzkqhjt257X0oefCrTdSPOMM5idWAGKR6U2a9rL+s3zPgA3AtuF6pVNh5+VmRRCblgjWkUgs2peAdE2+uUPGWYi2KkG19qm+U+LNqtFDqHVUaRQxVWyCn1F7eR4I9DcUEvSlKCM45xaLTiPqKzmRmVFRMmJWN3aw/0I9RZ5v0hGSq8gDDErETkxg6t0Nt7Q2Yn2IHkgVtc16PSusUmsbGKJ2bf4CWikQ9Q22XGRje48C5tWjrtRw1g0WMEp6q5RDAHMummY7kDtDqjAG9iFscgCGKfnHTjURhI8ogkzGfA2BUQG0W3df6QLnbx6722m5n0a52U2hEzSER7RLDJIrlvYGSGQAC5JXxXl4uFsS5WA9VmhL49rlgiMuVsd7Rr8yFHkCteGXhn0eKaWOGBJFlCrIALozHrBvQqSxY3uNyT6mg86jnDSusfRi6rO8ETAoLIkmqEPewuLZCQra4bDY2INbJ50ijk1KTIyLBI6BwCVZY4IpX39GCyMbfsoT8q9r/AIa5hb6lyCRGxNyDHLfydwRKptf7VwN61X1PD5pJGRo0eZFC6lOmzudQJF+rU5EtjpjuVsQvqFNg39ZzXGqwlEeQTSTxqwACgwLKWY3PwHotYjyN60tP+kDS9BJJi0TNjkjKQQTFHISAbFlCyodtze1r7Vl0Or4a8OniUphE5ihVwQQ8TdHa+/lwlz8WYG5a1NBqeFzOiQtAzkqUCGzHGIBbEb/5Udh7hD5xNgtNKi5OYtKrFGmRXDrGVJs2bZ4AA7m/Te1vOJt4ra0PEYpsuk6vibGx8e33g+h8Gg88X1qQwvJKCUUDIAZE3IHw+u5FQkHN+mbZY5Q+QVU6dmZxJIjKm9iVeKUHcAWJvbepbmHVQxaaSTUi8KgFxiW+0Ldo872qCi13DpTMjpGhjZ8lYWJtKrl19bmWdTYd2Tj1IoMac86UFnewjZo+mwHc6tDHIzMpsQVzAtu2wsCdq+6ji+hMg1TLK3S+kLG/eYv1dJeuYossbgLKmWIJuQCQay6qfQI2lVIVYTEmNo1sEWCKxO24xRQmI39LbGvcUPC9QwjCQSGVpJBHj5YF1mYoR2m7SK1wN2IO5oMKc16XqqsyKspneOOy3PY4jRj67mW217XJ8AkbyczadtOuoVHZZHZAqoDIWAYkMoOxtEbhrEWsQLbav+IcODxyAR44ySLMNr3khU4fakDvJFYqCCQvqRXrgnEtBKkSIqIWkkZI2+IsrzR5k77sIpbXNyAR6EAMac86Io0gDkFS7fVHLpLFFIZWHkxiOeI+/da17iver520SZB73VipUoBZ851tckC5+jTN53AB+0L/ADUpwtco3SAdMopQx7g4YRjG12BSDAWuCEtvak+v4e88USrHK+qkDlkA+Iad3SRnHqYkAFjezD0NBtavmqKKbAxyFWjhkEiqCHM8nTiQC98y2I3AG+5FjUtwviCTxCSO+JLCxFiGRirqw9CGVgfurxrODwSm8kSOccLsLnEMGAv8mVWHsRcVsaTTJEgSNQiLsFUWA/CgzVHcxcTGm0ss7I0gjXIotrnceL7VI1h1emSWNo5FDo4KsrC4IPkEUEA/NWkVwjKwxJVT0+0MskUcoUjxg06Bj4Hda+JtiHOejMSyWJQsi3KAEEgHdCQ11DLcAEgHxUueXtKS5MEZMilHJUHJWChgfkQiX98RfwK+S8u6VvigjPczfCPifHM/jgl/9I9hQQvE+coUiZoondwZAAY7LaKVI5GLfsiRgt/Ug+gJrBLxSLS6yZYtPM8jSQLJIztIXEizOqw5OSApy7BioybxVh1HLulcKHgjYKXKgqNjI+b2+9wGPzAPkVnk4VC0vVMamTt77d3Zlhv8s3t95oIrg3NmjnlSKBrs0autlAsHjSQC3kHB0bxb0vcEVF8O55h+jrNNHiWijmKRqWKgw9aRmuALKN7+dx6mrRo+DwRMGiiWMhVQYi3aoAUWGxsoAHyAFRXGOS9NPAIcREmwPTSO+IjMYUF0bHsYrdbED1oI6XnOJFnD6dmZXeyKotKqTRRlrmwLAzxEg++17GrgqAi+I39wL7je9aMvAdMwIaGMghwbr5EhQyfxMaE/NR7Vt6TSJECI1CAszEAWuzklifmSSSaDIIV27R2+Nht93tX1EAFgAB8vn5r1SgUpSghObeEabUQfrZIjTMmzW2ZGVh8zizW9b+KhOF8A0jBpZJWf66SRC+UaqJJo9VaNW8/BDk3rgfHcKl+bODR6oQpJKI2zfAEKwctDKrgI2xYRs7AjxjfcXFaKckxq6N1TszEnEXYPDDEUve2LdBCQQd7WtagxngGgMWmYO8kSMhgCOXVVeSFkCgAnphkjOXoLgnEkVs6XhOi1OjiCMWgaGRE7yD09QgZwb7g42O+4rU4XyXAYoykokw+igSqibjRSXC3Huy91vUGtb/wFFp4ATqTGIUUdTBFURx6eeJi48FimpkJc+y+g3CTTgGgeZpFZGkjkYOclazyt1MTkDicpMltY7+a8Py/oTIulu2YhhGIYkiLSEiO7WOLA6jyCG3BB2rV1n6O4pFZeocXdXIxsD+rCBwxRlJBUXG4sS3kEit3QcnRwzSydVrSrqE8KrgamUSNeT4mYNcKT4Fh6XIZF5X0ZkSW4ZkkkkW7KwBkmEjgBgbDrDIEbgkgEeKyaLl/RxGIobdExql5LgGGKSJQd9yFnYH5kVHaH9H0MfRJdiYnyPn6xR0SqvkzWs+l079thdNgLmsEX6NYBpzCZCwwlQMy5N3wrErHJiM1VRuoUfIUG9wjgGh6zTxFi6zsSWYj6yN9Sh2O5GWpnAJve43NhUtwHl+DRqywLirEbWGwF7DIC5AubZEn51DjlC2rhkveNHnlck7u0kvUjQpjYqkhzDXuCLW7jVtoNDj0Mb6aRJgxjZcWxyys23bjuDcjcVEavlzQyB+oQ1s8iZPBleFiW3sDnp4iL+o+ZqZ4zw4aiBomJUNjuPPawb1/01WG5P0yzBBMFmb6wJjGS2GolkLMhHeoOpK7+O0+aDe0nD9FqtLDgbwmJ1jAPTJTURnLtFiCVJPgHya2eBcJ0kDAwMCWElvrMrgyFpMRf9snx48bVCt+j2ERKh1EoiSMKfgB7dNNBlnbY9OYn2uAflWxwnlyB9RHqknWZoljSyACMFUkaMqqMFVunq7+CCGBAFzcNeHg/DGlEayXkYzMrLKRZ49RpjJiQQquJo9ObC1zc2N2vKcP5X0ccwljAMkVwWL5kXeR+8tcghp5DfY773AFakvIcTFrubZall7E7TqJ4pmINtyrQ2B8gNb0r6vJsEcOrRpXA1KuGcsc1UtLIQCSQQplkPgbXvfc0DScK4empkZW+sHT1DOXOFnl1JjOZOJBd59r+o9AK2eH8s6OGWMxkq0IUqnVNgUgEObJexbolVJI8WNR+l5HhKpJHMSSI3VgA8bEPqXyKuWzDfTJDufIUisb/AKO4BC6xuzEoyAkqGIGjXTBWkCGwsgY9pGV9iNqC4LrojjaRDlfGzDusLnHffbetbS8bgkGSSqyYK/UB+rKszKLSfCTdDtf296qHD+WEMcUs+pRMdWz4Rspi6p1SYpfFQXyiEZGPlmA33O/HyDGuFpWvGsSpdEK2ibUFc0tZ9tUwN/VVbYigtg1CFsQy5ecbi9tvTz9ofxFZaqvB+RodNLFJG7kxMpBYKWIXSLpwrNa5GKB/9VWqgUpSgUpSgUpSgUpSgUpSgUpSggubODS6mNVhmMJAnuwLC/U000afCfsvKj/8PvatHUcqO2nMWYYDVRaiMO0hAWNomZCxJbcrIb72LVvcT1GoSRjHLAVyQdOQgYK2AyJuDctntf2te+2AcUmIa+o0Y7SVxckhhZtybgr01kJ2B+616CH/APBOoVHWPUlQ5VigZgGYT6h23YMEBWaMbKd4xsRW5zDyrPOios9h9Fl07mRi+ReJlDlQo78iCXBFxcY+CsikupKIRNA2xLMGABBdCpHYbjDP1HkD/eDiE2oXJln06r1QRmdhHiVwY28l1yvcHdhfagiZuUNRkuGpKxrI7KC8pMYaSFwVOXew6cq4ttaQ+l1bynJk2eUkwkCywyBWeSzGOWZmdrnscpMExXt+rX0sFlZpdUFcmfTjayWNr7pu5IaxtkLAW3+4j7NqNWCD1dIoytYlrHwLe9+69r+bC9qCb0meC9XHO3dhfG/yvvWaq7LqdSwOE+mFpsQQTuo6hZGuCM8cPHs1ZJG14Ush0z7WC93kE+Dt+Nz6bUE9Soq2rKXvEsgz23wPcpjJ8kdoYEA+u16kYMsFztnYZY3xytvjfe170Gnx7QvPp3ijkMbNazC/owJUkEEBgCpI3AY23qE4Lyq8MrStLd2hkjDAsTHnPLIgTI7qiyKgv+z6DYWulBR4uT9ReG+osI4wjKrtZnGWUhLqzMZAwDLkPHxGvXCuTZoXhZZh2SI7DfFlXTaWJgY7WLE6YlWuCuXqCwN2pQUrV8oah5ZG+lEKzljZpAzKdTBKFazWXCOF4lK+RIb23vm1HKLtDpUMoZtPLqGBbL/LlWdUW9ybossfnzh86t9KChR8k6lI0jj1QVFaNh8ZZSkMCdrEkgF4pWIFr9TyLENunlOVdG8EUiox1MsyuC1rPIzqJFIOQGQUrsCFvdTuLhSgpGo5NneVGbUBlWYSgNn2Y66SeyDLEkxukZyBt01t8pPlPgeo0q4yT9e5u7OSSSEADIMRgWIJYEt99WSlApSlApSlApSlApSlApSlApSlApSlBrT6CN75KDfG/wA8SCL2+YH8B7Vhj4NAoYCJbMCGHuCCDf8AAt/E+5pSgxnl/TXJ6KXOV9v2/j+69e4uCadfESeQfHsbj+BAt7WFfaUGNeX9ML2hQX82FehwLT449JbXBtb1AABHtYAClKDyvANME6fSXC4OG+NwCAQL2vYkX/Kt7T6dUXFBZR4FzYfIX8DbxSlBlpSlApSlApSlApSlApSlApSlApSlApSlApSlApSlApSlApSlApSlB//Z"/>
          <p:cNvSpPr>
            <a:spLocks noChangeAspect="1" noChangeArrowheads="1"/>
          </p:cNvSpPr>
          <p:nvPr/>
        </p:nvSpPr>
        <p:spPr bwMode="auto">
          <a:xfrm>
            <a:off x="152400" y="-15240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733800" y="6488668"/>
            <a:ext cx="2326342" cy="369332"/>
          </a:xfrm>
          <a:prstGeom prst="rect">
            <a:avLst/>
          </a:prstGeom>
        </p:spPr>
        <p:txBody>
          <a:bodyPr wrap="none">
            <a:spAutoFit/>
          </a:bodyPr>
          <a:lstStyle/>
          <a:p>
            <a:r>
              <a:rPr lang="en-US" dirty="0" smtClean="0"/>
              <a:t>Note: IAA is an </a:t>
            </a:r>
            <a:r>
              <a:rPr lang="en-US" dirty="0" err="1" smtClean="0"/>
              <a:t>auxin</a:t>
            </a:r>
            <a:endParaRPr lang="en-US" dirty="0"/>
          </a:p>
        </p:txBody>
      </p:sp>
      <p:pic>
        <p:nvPicPr>
          <p:cNvPr id="5122" name="Picture 2" descr="https://sites.google.com/a/canacad.ac.jp/hl2-biology-ferguson/_/rsrc/1338519043044/10-botany/9-1-plant-structure-growth/phototropism1-1024x770.png?height=300&amp;width=400"/>
          <p:cNvPicPr>
            <a:picLocks noChangeAspect="1" noChangeArrowheads="1"/>
          </p:cNvPicPr>
          <p:nvPr/>
        </p:nvPicPr>
        <p:blipFill>
          <a:blip r:embed="rId3" cstate="print"/>
          <a:srcRect/>
          <a:stretch>
            <a:fillRect/>
          </a:stretch>
        </p:blipFill>
        <p:spPr bwMode="auto">
          <a:xfrm>
            <a:off x="1828800" y="2294594"/>
            <a:ext cx="5562600" cy="41824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1335</TotalTime>
  <Words>426</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Franklin Gothic Book</vt:lpstr>
      <vt:lpstr>Wingdings 2</vt:lpstr>
      <vt:lpstr>Technic</vt:lpstr>
      <vt:lpstr>9.3 Growth in Plants</vt:lpstr>
      <vt:lpstr>Essential idea: Plants adapt their growth to environmental conditions.  </vt:lpstr>
      <vt:lpstr>PowerPoint Presentation</vt:lpstr>
      <vt:lpstr> Meristems</vt:lpstr>
      <vt:lpstr> Apical Meristems</vt:lpstr>
      <vt:lpstr> Lateral meristems</vt:lpstr>
      <vt:lpstr>PowerPoint Presentation</vt:lpstr>
      <vt:lpstr>PowerPoint Presentation</vt:lpstr>
      <vt:lpstr>PowerPoint Presentation</vt:lpstr>
      <vt:lpstr>PowerPoint Presentation</vt:lpstr>
      <vt:lpstr>PowerPoint Presentation</vt:lpstr>
      <vt:lpstr>PowerPoint Presentation</vt:lpstr>
    </vt:vector>
  </TitlesOfParts>
  <Company>Temecula Valley 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 Growth in Plants</dc:title>
  <dc:creator>bbaughman</dc:creator>
  <cp:lastModifiedBy>Windows User</cp:lastModifiedBy>
  <cp:revision>40</cp:revision>
  <dcterms:created xsi:type="dcterms:W3CDTF">2016-01-29T17:22:51Z</dcterms:created>
  <dcterms:modified xsi:type="dcterms:W3CDTF">2017-03-17T23:13:09Z</dcterms:modified>
</cp:coreProperties>
</file>