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3" r:id="rId3"/>
    <p:sldId id="259" r:id="rId4"/>
    <p:sldId id="257" r:id="rId5"/>
    <p:sldId id="260" r:id="rId6"/>
    <p:sldId id="262" r:id="rId7"/>
    <p:sldId id="261" r:id="rId8"/>
    <p:sldId id="264" r:id="rId9"/>
    <p:sldId id="266" r:id="rId10"/>
    <p:sldId id="265" r:id="rId11"/>
    <p:sldId id="25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6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666A-4E0A-4AFB-99D4-EA621A1A631F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C7CA-B9B9-4A01-A8E5-AB5029B1B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666A-4E0A-4AFB-99D4-EA621A1A631F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C7CA-B9B9-4A01-A8E5-AB5029B1B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666A-4E0A-4AFB-99D4-EA621A1A631F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C7CA-B9B9-4A01-A8E5-AB5029B1B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666A-4E0A-4AFB-99D4-EA621A1A631F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C7CA-B9B9-4A01-A8E5-AB5029B1B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666A-4E0A-4AFB-99D4-EA621A1A631F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C7CA-B9B9-4A01-A8E5-AB5029B1B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666A-4E0A-4AFB-99D4-EA621A1A631F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C7CA-B9B9-4A01-A8E5-AB5029B1B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666A-4E0A-4AFB-99D4-EA621A1A631F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C7CA-B9B9-4A01-A8E5-AB5029B1B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666A-4E0A-4AFB-99D4-EA621A1A631F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C7CA-B9B9-4A01-A8E5-AB5029B1B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666A-4E0A-4AFB-99D4-EA621A1A631F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C7CA-B9B9-4A01-A8E5-AB5029B1B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666A-4E0A-4AFB-99D4-EA621A1A631F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C7CA-B9B9-4A01-A8E5-AB5029B1B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666A-4E0A-4AFB-99D4-EA621A1A631F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C7CA-B9B9-4A01-A8E5-AB5029B1B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B666A-4E0A-4AFB-99D4-EA621A1A631F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9C7CA-B9B9-4A01-A8E5-AB5029B1B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volution.berkeley.edu/evolibrary/search/imagedetail.php?id=261&amp;topic_id=&amp;keywords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-228600"/>
            <a:ext cx="7772400" cy="1470025"/>
          </a:xfrm>
        </p:spPr>
        <p:txBody>
          <a:bodyPr/>
          <a:lstStyle/>
          <a:p>
            <a:r>
              <a:rPr lang="en-US" dirty="0" smtClean="0"/>
              <a:t>Topic 5.4: </a:t>
            </a:r>
            <a:r>
              <a:rPr lang="en-US" dirty="0" err="1" smtClean="0"/>
              <a:t>Cladistics</a:t>
            </a:r>
            <a:endParaRPr lang="en-US" dirty="0"/>
          </a:p>
        </p:txBody>
      </p:sp>
      <p:pic>
        <p:nvPicPr>
          <p:cNvPr id="11266" name="Picture 2" descr="http://357163546355864778.weebly.com/uploads/9/7/5/7/9757668/915487726_ori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66800"/>
            <a:ext cx="7772400" cy="53096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4525963"/>
          </a:xfrm>
        </p:spPr>
        <p:txBody>
          <a:bodyPr/>
          <a:lstStyle/>
          <a:p>
            <a:r>
              <a:rPr lang="en-US" dirty="0" smtClean="0"/>
              <a:t> Application: </a:t>
            </a:r>
            <a:r>
              <a:rPr lang="en-US" dirty="0" err="1" smtClean="0"/>
              <a:t>Cladograms</a:t>
            </a:r>
            <a:r>
              <a:rPr lang="en-US" dirty="0" smtClean="0"/>
              <a:t> including humans and other primates.</a:t>
            </a:r>
            <a:endParaRPr lang="en-US" dirty="0"/>
          </a:p>
        </p:txBody>
      </p:sp>
      <p:pic>
        <p:nvPicPr>
          <p:cNvPr id="14338" name="Picture 2" descr="http://anthro.palomar.edu/primate/images/primate_evolutionary_relationship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74" y="2590800"/>
            <a:ext cx="9072364" cy="368617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181600" y="48768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Cladogram</a:t>
            </a:r>
            <a:r>
              <a:rPr lang="en-US" dirty="0"/>
              <a:t> of</a:t>
            </a:r>
            <a:br>
              <a:rPr lang="en-US" dirty="0"/>
            </a:br>
            <a:r>
              <a:rPr lang="en-US" dirty="0"/>
              <a:t>primates based</a:t>
            </a:r>
            <a:br>
              <a:rPr lang="en-US" dirty="0"/>
            </a:br>
            <a:r>
              <a:rPr lang="en-US" dirty="0"/>
              <a:t>on homologous</a:t>
            </a:r>
            <a:br>
              <a:rPr lang="en-US" dirty="0"/>
            </a:br>
            <a:r>
              <a:rPr lang="en-US" dirty="0"/>
              <a:t>physical traits</a:t>
            </a:r>
            <a:br>
              <a:rPr lang="en-US" dirty="0"/>
            </a:br>
            <a:r>
              <a:rPr lang="en-US" dirty="0"/>
              <a:t>and genetic</a:t>
            </a:r>
            <a:br>
              <a:rPr lang="en-US" dirty="0"/>
            </a:br>
            <a:r>
              <a:rPr lang="en-US" dirty="0"/>
              <a:t>similarities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>Skill: Analysis of </a:t>
            </a:r>
            <a:r>
              <a:rPr lang="en-US" dirty="0" err="1" smtClean="0"/>
              <a:t>cladograms</a:t>
            </a:r>
            <a:r>
              <a:rPr lang="en-US" dirty="0" smtClean="0"/>
              <a:t> to deduce evolutionary relationships. </a:t>
            </a:r>
            <a:endParaRPr lang="en-US" dirty="0"/>
          </a:p>
        </p:txBody>
      </p:sp>
      <p:pic>
        <p:nvPicPr>
          <p:cNvPr id="1026" name="Picture 2" descr="https://upload.wikimedia.org/wikipedia/commons/thumb/1/1b/Identical_cladograms.svg/2000px-Identical_cladograms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295400"/>
            <a:ext cx="3772843" cy="2514600"/>
          </a:xfrm>
          <a:prstGeom prst="rect">
            <a:avLst/>
          </a:prstGeom>
          <a:noFill/>
        </p:spPr>
      </p:pic>
      <p:pic>
        <p:nvPicPr>
          <p:cNvPr id="1028" name="Picture 4" descr="https://upload.wikimedia.org/wikipedia/commons/thumb/3/31/Cladogram-example1.svg/2000px-Cladogram-example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191000"/>
            <a:ext cx="5761972" cy="2103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 Discuss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major step forward in the study of bacteria was the recognition in 1977 by Carl </a:t>
            </a:r>
            <a:r>
              <a:rPr lang="en-US" dirty="0" err="1" smtClean="0"/>
              <a:t>Woese</a:t>
            </a:r>
            <a:r>
              <a:rPr lang="en-US" dirty="0" smtClean="0"/>
              <a:t> that </a:t>
            </a:r>
            <a:r>
              <a:rPr lang="en-US" dirty="0" err="1" smtClean="0"/>
              <a:t>Archaea</a:t>
            </a:r>
            <a:r>
              <a:rPr lang="en-US" dirty="0" smtClean="0"/>
              <a:t> have a separate line of evolutionary descent from bacteria. Famous scientists, including Luria and </a:t>
            </a:r>
            <a:r>
              <a:rPr lang="en-US" dirty="0" err="1" smtClean="0"/>
              <a:t>Mayr</a:t>
            </a:r>
            <a:r>
              <a:rPr lang="en-US" dirty="0" smtClean="0"/>
              <a:t>, objected to his division of the prokaryotes. To what extent is conservatism in science desirable?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Cladistics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Cladistics</a:t>
            </a:r>
            <a:r>
              <a:rPr lang="en-US" dirty="0" smtClean="0"/>
              <a:t> is the identification of </a:t>
            </a:r>
            <a:r>
              <a:rPr lang="en-US" dirty="0" err="1" smtClean="0"/>
              <a:t>clades</a:t>
            </a:r>
            <a:r>
              <a:rPr lang="en-US" dirty="0" smtClean="0"/>
              <a:t> and construction of </a:t>
            </a:r>
            <a:r>
              <a:rPr lang="en-US" dirty="0" err="1" smtClean="0"/>
              <a:t>cladograms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9218" name="Picture 2" descr="http://evolution.berkeley.edu/admin/media/2/45484_evo_resources_resource_image_261_origina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71800"/>
            <a:ext cx="8839200" cy="196847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553200" y="5638800"/>
            <a:ext cx="21336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hlinkClick r:id="rId3"/>
              </a:rPr>
              <a:t>http://evolution.berkeley.edu/evolibrary/search/imagedetail.php?id=261&amp;topic_id=&amp;keywords</a:t>
            </a:r>
            <a:r>
              <a:rPr lang="en-US" sz="1100" dirty="0" smtClean="0"/>
              <a:t>= </a:t>
            </a:r>
            <a:endParaRPr lang="en-US" sz="1100" dirty="0"/>
          </a:p>
        </p:txBody>
      </p:sp>
      <p:sp>
        <p:nvSpPr>
          <p:cNvPr id="6" name="Rectangle 5"/>
          <p:cNvSpPr/>
          <p:nvPr/>
        </p:nvSpPr>
        <p:spPr>
          <a:xfrm>
            <a:off x="304800" y="5029200"/>
            <a:ext cx="6019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Clades</a:t>
            </a:r>
            <a:r>
              <a:rPr lang="en-US" dirty="0" smtClean="0"/>
              <a:t> are nested within one another — they form a nested hierarchy. A </a:t>
            </a:r>
            <a:r>
              <a:rPr lang="en-US" dirty="0" err="1" smtClean="0"/>
              <a:t>clade</a:t>
            </a:r>
            <a:r>
              <a:rPr lang="en-US" dirty="0" smtClean="0"/>
              <a:t> may include many thousands of species or just a few. Some examples of </a:t>
            </a:r>
            <a:r>
              <a:rPr lang="en-US" dirty="0" err="1" smtClean="0"/>
              <a:t>clades</a:t>
            </a:r>
            <a:r>
              <a:rPr lang="en-US" dirty="0" smtClean="0"/>
              <a:t> at different levels are marked on these phylogenies. Notice how </a:t>
            </a:r>
            <a:r>
              <a:rPr lang="en-US" dirty="0" err="1" smtClean="0"/>
              <a:t>clades</a:t>
            </a:r>
            <a:r>
              <a:rPr lang="en-US" dirty="0" smtClean="0"/>
              <a:t> are nested within larger </a:t>
            </a:r>
            <a:r>
              <a:rPr lang="en-US" dirty="0" err="1" smtClean="0"/>
              <a:t>clades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clade</a:t>
            </a:r>
            <a:r>
              <a:rPr lang="en-US" dirty="0" smtClean="0"/>
              <a:t> is a group of organisms that have evolved from a common </a:t>
            </a:r>
            <a:r>
              <a:rPr lang="en-US" dirty="0" smtClean="0"/>
              <a:t>ancestor (includes common ancestor and all descendants)</a:t>
            </a:r>
          </a:p>
          <a:p>
            <a:endParaRPr lang="en-US" dirty="0" smtClean="0"/>
          </a:p>
        </p:txBody>
      </p:sp>
      <p:pic>
        <p:nvPicPr>
          <p:cNvPr id="8194" name="Picture 2" descr="http://evolution.berkeley.edu/admin/media/2/23342_evo_resources_resource_image_260_origina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143249"/>
            <a:ext cx="5338001" cy="3714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dirty="0" smtClean="0"/>
              <a:t>Essential idea: The ancestry of groups of species can be deduced by comparing their base or amino acid sequences.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686800" cy="5364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Evidence for which species are part of a </a:t>
            </a:r>
            <a:r>
              <a:rPr lang="en-US" sz="2400" dirty="0" err="1" smtClean="0"/>
              <a:t>clade</a:t>
            </a:r>
            <a:r>
              <a:rPr lang="en-US" sz="2400" dirty="0" smtClean="0"/>
              <a:t> can be obtained from the base sequences of a gene or the corresponding amino acid sequence of a protein. </a:t>
            </a:r>
            <a:endParaRPr lang="en-US" sz="2400" dirty="0"/>
          </a:p>
          <a:p>
            <a:r>
              <a:rPr lang="en-US" sz="2400" dirty="0" smtClean="0"/>
              <a:t> Sequence differences accumulate gradually so there is a positive correlation between the number of differences between two species and the time since they diverged from a common ancestor.</a:t>
            </a:r>
            <a:endParaRPr lang="en-US" sz="2400" dirty="0"/>
          </a:p>
        </p:txBody>
      </p:sp>
      <p:pic>
        <p:nvPicPr>
          <p:cNvPr id="7170" name="Picture 2" descr="http://www.yourgenome.org/sites/default/files/illustrations/diagram/bioinformatics_comparing_genomes_species_yourgenom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352800"/>
            <a:ext cx="7468207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Cladograms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tree diagrams that show the most probable sequence of divergence in </a:t>
            </a:r>
            <a:r>
              <a:rPr lang="en-US" dirty="0" err="1" smtClean="0"/>
              <a:t>clades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Branch points are called nodes.</a:t>
            </a:r>
            <a:endParaRPr lang="en-US" dirty="0"/>
          </a:p>
        </p:txBody>
      </p:sp>
      <p:pic>
        <p:nvPicPr>
          <p:cNvPr id="4" name="Picture 2" descr="http://357163546355864778.weebly.com/uploads/9/7/5/7/9757668/915487726_ori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971800"/>
            <a:ext cx="5432256" cy="3711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Review: Traits can be analogous or homologous.</a:t>
            </a:r>
          </a:p>
          <a:p>
            <a:r>
              <a:rPr lang="en-US" dirty="0" smtClean="0"/>
              <a:t>Explain this concept with an example to your neighbor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Evidence from </a:t>
            </a:r>
            <a:r>
              <a:rPr lang="en-US" dirty="0" err="1" smtClean="0"/>
              <a:t>cladistics</a:t>
            </a:r>
            <a:r>
              <a:rPr lang="en-US" dirty="0" smtClean="0"/>
              <a:t> has shown that classifications of some groups based on structure did not correspond with the evolutionary origins of a group or species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See next slide for figwort example…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1"/>
            <a:ext cx="3429000" cy="57911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Application: Reclassification of the figwort family using evidence from </a:t>
            </a:r>
            <a:r>
              <a:rPr lang="en-US" dirty="0" err="1" smtClean="0"/>
              <a:t>cladistics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Figworts were a large family (based on external characteristics)</a:t>
            </a:r>
          </a:p>
          <a:p>
            <a:pPr lvl="1"/>
            <a:r>
              <a:rPr lang="en-US" dirty="0" smtClean="0"/>
              <a:t>DNA evidence suggests that many members of the family did not belong and they were reclassified</a:t>
            </a:r>
            <a:r>
              <a:rPr lang="en-US" dirty="0" smtClean="0"/>
              <a:t>.</a:t>
            </a:r>
          </a:p>
          <a:p>
            <a:pPr lvl="1"/>
            <a:r>
              <a:rPr lang="en-US" sz="1600" dirty="0" smtClean="0"/>
              <a:t>Nature of science: Falsification of theories with one theory being superseded by another—plant families have been reclassified as a result of evidence from </a:t>
            </a:r>
            <a:r>
              <a:rPr lang="en-US" sz="1600" dirty="0" err="1" smtClean="0"/>
              <a:t>cladistics</a:t>
            </a:r>
            <a:r>
              <a:rPr lang="en-US" sz="1600" dirty="0" smtClean="0"/>
              <a:t>. (1.9</a:t>
            </a:r>
            <a:r>
              <a:rPr lang="en-US" sz="1600" dirty="0" smtClean="0"/>
              <a:t>) </a:t>
            </a:r>
            <a:endParaRPr lang="en-US" sz="1600" dirty="0"/>
          </a:p>
        </p:txBody>
      </p:sp>
      <p:pic>
        <p:nvPicPr>
          <p:cNvPr id="5" name="Picture 4" descr="figwort_flower_structu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7315200"/>
            <a:ext cx="3050027" cy="2457450"/>
          </a:xfrm>
          <a:prstGeom prst="rect">
            <a:avLst/>
          </a:prstGeom>
        </p:spPr>
      </p:pic>
      <p:pic>
        <p:nvPicPr>
          <p:cNvPr id="35842" name="Picture 2" descr="http://www.hopspress.com/Books/Images/Scrophulariacea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5486" y="0"/>
            <a:ext cx="505400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</TotalTime>
  <Words>391</Words>
  <Application>Microsoft Office PowerPoint</Application>
  <PresentationFormat>On-screen Show (4:3)</PresentationFormat>
  <Paragraphs>26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Topic 5.4: Cladistics</vt:lpstr>
      <vt:lpstr>Cladistics</vt:lpstr>
      <vt:lpstr>Clades</vt:lpstr>
      <vt:lpstr>Slide 4</vt:lpstr>
      <vt:lpstr>Slide 5</vt:lpstr>
      <vt:lpstr>Cladograms</vt:lpstr>
      <vt:lpstr>Slide 7</vt:lpstr>
      <vt:lpstr>Slide 8</vt:lpstr>
      <vt:lpstr>Slide 9</vt:lpstr>
      <vt:lpstr>Slide 10</vt:lpstr>
      <vt:lpstr>Slide 11</vt:lpstr>
      <vt:lpstr>TOK Discuss</vt:lpstr>
    </vt:vector>
  </TitlesOfParts>
  <Company>Temecula Valley 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5.4 Cladistics</dc:title>
  <dc:creator>bbaughman</dc:creator>
  <cp:lastModifiedBy>bbaughman</cp:lastModifiedBy>
  <cp:revision>18</cp:revision>
  <dcterms:created xsi:type="dcterms:W3CDTF">2016-03-10T18:33:30Z</dcterms:created>
  <dcterms:modified xsi:type="dcterms:W3CDTF">2016-03-14T15:37:59Z</dcterms:modified>
</cp:coreProperties>
</file>