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3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6" autoAdjust="0"/>
    <p:restoredTop sz="94660"/>
  </p:normalViewPr>
  <p:slideViewPr>
    <p:cSldViewPr>
      <p:cViewPr varScale="1">
        <p:scale>
          <a:sx n="94" d="100"/>
          <a:sy n="94" d="100"/>
        </p:scale>
        <p:origin x="-372" y="-102"/>
      </p:cViewPr>
      <p:guideLst>
        <p:guide orient="horz" pos="1536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6E08F-5379-334E-9BAA-986AF9E81ED7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32117-D33E-CA40-BBC0-1736D4836E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4729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D678-A8D5-4B32-A6DC-C169A9FA2EC6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DF08-AC2C-4DDF-BDA3-A4295048D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6802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D678-A8D5-4B32-A6DC-C169A9FA2EC6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DF08-AC2C-4DDF-BDA3-A4295048D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969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D678-A8D5-4B32-A6DC-C169A9FA2EC6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DF08-AC2C-4DDF-BDA3-A4295048D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230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733800"/>
          </a:xfrm>
        </p:spPr>
        <p:txBody>
          <a:bodyPr/>
          <a:lstStyle>
            <a:lvl1pPr marL="0" indent="0">
              <a:buNone/>
              <a:defRPr/>
            </a:lvl1pPr>
            <a:lvl2pPr marL="742950" indent="-285750">
              <a:buFont typeface="Wingdings" charset="2"/>
              <a:buChar char="Ø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04800" y="162580"/>
            <a:ext cx="1608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Question: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2438400"/>
            <a:ext cx="1378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Answer: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666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D678-A8D5-4B32-A6DC-C169A9FA2EC6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DF08-AC2C-4DDF-BDA3-A4295048D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7263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D678-A8D5-4B32-A6DC-C169A9FA2EC6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DF08-AC2C-4DDF-BDA3-A4295048D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7350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D678-A8D5-4B32-A6DC-C169A9FA2EC6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DF08-AC2C-4DDF-BDA3-A4295048D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9679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D678-A8D5-4B32-A6DC-C169A9FA2EC6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DF08-AC2C-4DDF-BDA3-A4295048D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029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D678-A8D5-4B32-A6DC-C169A9FA2EC6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DF08-AC2C-4DDF-BDA3-A4295048D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607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D678-A8D5-4B32-A6DC-C169A9FA2EC6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DF08-AC2C-4DDF-BDA3-A4295048D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0189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D678-A8D5-4B32-A6DC-C169A9FA2EC6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DF08-AC2C-4DDF-BDA3-A4295048D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823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1800"/>
            <a:ext cx="8229600" cy="315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8D678-A8D5-4B32-A6DC-C169A9FA2EC6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BDF08-AC2C-4DDF-BDA3-A4295048D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603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 Body </a:t>
            </a:r>
            <a:br>
              <a:rPr lang="en-US" dirty="0" smtClean="0"/>
            </a:br>
            <a:r>
              <a:rPr lang="en-US" dirty="0" smtClean="0"/>
              <a:t>Visual Study Guide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330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Digestive System (35.1-2)</a:t>
            </a:r>
            <a:br>
              <a:rPr lang="en-US" b="1" dirty="0"/>
            </a:br>
            <a:r>
              <a:rPr lang="en-US" b="1" dirty="0"/>
              <a:t>3</a:t>
            </a:r>
            <a:r>
              <a:rPr lang="en-US" b="1" dirty="0" smtClean="0"/>
              <a:t>. </a:t>
            </a:r>
            <a:r>
              <a:rPr lang="en-US" dirty="0" smtClean="0"/>
              <a:t>What is the function of amylase and where is it found in the body?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4343400" cy="3733800"/>
          </a:xfrm>
        </p:spPr>
        <p:txBody>
          <a:bodyPr/>
          <a:lstStyle/>
          <a:p>
            <a:r>
              <a:rPr lang="en-US" dirty="0" smtClean="0"/>
              <a:t>Amylase is a digestive enzymes that breaks down starches. It is found in the mouth.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276600"/>
            <a:ext cx="411188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41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Digestive System (35.1-2)</a:t>
            </a:r>
            <a:br>
              <a:rPr lang="en-US" b="1" dirty="0"/>
            </a:br>
            <a:r>
              <a:rPr lang="en-US" b="1" dirty="0"/>
              <a:t>4</a:t>
            </a:r>
            <a:r>
              <a:rPr lang="en-US" b="1" dirty="0" smtClean="0"/>
              <a:t>. </a:t>
            </a:r>
            <a:r>
              <a:rPr lang="en-US" dirty="0" smtClean="0"/>
              <a:t>Where does digestion first take place?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4343400" cy="3733800"/>
          </a:xfrm>
        </p:spPr>
        <p:txBody>
          <a:bodyPr/>
          <a:lstStyle/>
          <a:p>
            <a:r>
              <a:rPr lang="en-US" dirty="0" smtClean="0"/>
              <a:t>In the </a:t>
            </a:r>
            <a:r>
              <a:rPr lang="en-US" u="sng" dirty="0" smtClean="0"/>
              <a:t>mouth</a:t>
            </a:r>
            <a:r>
              <a:rPr lang="en-US" dirty="0" smtClean="0"/>
              <a:t>! The teeth/tongue break up the food mechanically and digestive enzymes break up the food chemically.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2438400"/>
            <a:ext cx="3581400" cy="380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056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Digestive System (35.1-2)</a:t>
            </a:r>
            <a:br>
              <a:rPr lang="en-US" b="1" dirty="0"/>
            </a:br>
            <a:r>
              <a:rPr lang="en-US" dirty="0" smtClean="0"/>
              <a:t>5. What is the process in the esophagus that happens involuntarily called?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4343400" cy="3733800"/>
          </a:xfrm>
        </p:spPr>
        <p:txBody>
          <a:bodyPr/>
          <a:lstStyle/>
          <a:p>
            <a:r>
              <a:rPr lang="en-US" dirty="0" smtClean="0"/>
              <a:t>Food gets moved down the esophagus through peristalsis (smooth muscle contractions).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743200"/>
            <a:ext cx="4368800" cy="349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324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Digestive System (35.1-2)</a:t>
            </a:r>
            <a:br>
              <a:rPr lang="en-US" b="1" dirty="0"/>
            </a:br>
            <a:r>
              <a:rPr lang="en-US" dirty="0" smtClean="0"/>
              <a:t>6. Where does absorption take place?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4343400" cy="3733800"/>
          </a:xfrm>
        </p:spPr>
        <p:txBody>
          <a:bodyPr/>
          <a:lstStyle/>
          <a:p>
            <a:r>
              <a:rPr lang="en-US" dirty="0" smtClean="0"/>
              <a:t>Absorption of nutrients takes place in the small intestine. Absorption of water takes place in the large intestine.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0750" y="2819400"/>
            <a:ext cx="441325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38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Digestive System (35.1-2)</a:t>
            </a:r>
            <a:br>
              <a:rPr lang="en-US" b="1" dirty="0"/>
            </a:br>
            <a:r>
              <a:rPr lang="en-US" dirty="0" smtClean="0"/>
              <a:t>7. What structure increases the surface area in the intestine?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2819400" cy="3733800"/>
          </a:xfrm>
        </p:spPr>
        <p:txBody>
          <a:bodyPr/>
          <a:lstStyle/>
          <a:p>
            <a:r>
              <a:rPr lang="en-US" dirty="0" smtClean="0"/>
              <a:t>Finger-like projections called villi increase the surface area in the intestine.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2667000"/>
            <a:ext cx="5743745" cy="38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947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Digestive System (35.1-2)</a:t>
            </a:r>
            <a:br>
              <a:rPr lang="en-US" b="1" dirty="0"/>
            </a:br>
            <a:r>
              <a:rPr lang="en-US" dirty="0" smtClean="0"/>
              <a:t>8. What is the building block a protein?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4343400" cy="3733800"/>
          </a:xfrm>
        </p:spPr>
        <p:txBody>
          <a:bodyPr/>
          <a:lstStyle/>
          <a:p>
            <a:r>
              <a:rPr lang="en-US" dirty="0" smtClean="0"/>
              <a:t>Amino Acids!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2362200"/>
            <a:ext cx="3873500" cy="41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604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Digestive System (35.1-2)</a:t>
            </a:r>
            <a:br>
              <a:rPr lang="en-US" b="1" dirty="0"/>
            </a:br>
            <a:r>
              <a:rPr lang="en-US" dirty="0" smtClean="0"/>
              <a:t>9. What is the pouch-like muscle in your digestive system and what is its function?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4343400" cy="3733800"/>
          </a:xfrm>
        </p:spPr>
        <p:txBody>
          <a:bodyPr/>
          <a:lstStyle/>
          <a:p>
            <a:r>
              <a:rPr lang="en-US" dirty="0" smtClean="0"/>
              <a:t>The stomach – conducts both mechanical and chemical digestion (break-down) of food.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2514600"/>
            <a:ext cx="3352800" cy="423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501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Digestive System (35.1-2)</a:t>
            </a:r>
            <a:br>
              <a:rPr lang="en-US" b="1" dirty="0"/>
            </a:br>
            <a:r>
              <a:rPr lang="en-US" dirty="0" smtClean="0"/>
              <a:t>10. What is the function of the rectum?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3962400" cy="3733800"/>
          </a:xfrm>
        </p:spPr>
        <p:txBody>
          <a:bodyPr/>
          <a:lstStyle/>
          <a:p>
            <a:r>
              <a:rPr lang="en-US" dirty="0" smtClean="0"/>
              <a:t>The rectum stores solid waste until it is ready to remove it from the body.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2895600"/>
            <a:ext cx="4384524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937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Endocrine (35.3)</a:t>
            </a:r>
            <a:br>
              <a:rPr lang="en-US" b="1" dirty="0" smtClean="0"/>
            </a:br>
            <a:r>
              <a:rPr lang="en-US" dirty="0" smtClean="0"/>
              <a:t>1. What is the definition of an endocrine gland?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2971800" cy="3733800"/>
          </a:xfrm>
        </p:spPr>
        <p:txBody>
          <a:bodyPr/>
          <a:lstStyle/>
          <a:p>
            <a:r>
              <a:rPr lang="en-US" dirty="0" smtClean="0"/>
              <a:t>Endocrine glands secrete their products (hormones) directly into the blood.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362200"/>
            <a:ext cx="54610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84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Endocrine (35.3)</a:t>
            </a:r>
            <a:br>
              <a:rPr lang="en-US" b="1" dirty="0" smtClean="0"/>
            </a:br>
            <a:r>
              <a:rPr lang="en-US" dirty="0" smtClean="0"/>
              <a:t>2. What is the function of the thyroid gland?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3581400" cy="3733800"/>
          </a:xfrm>
        </p:spPr>
        <p:txBody>
          <a:bodyPr/>
          <a:lstStyle/>
          <a:p>
            <a:r>
              <a:rPr lang="en-US" dirty="0" smtClean="0"/>
              <a:t>The thyroid gland regulates the body’s metabolism.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2303558"/>
            <a:ext cx="4059767" cy="438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4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b="1" dirty="0" smtClean="0"/>
              <a:t>Skin (34.1)</a:t>
            </a:r>
            <a:br>
              <a:rPr lang="en-US" b="1" dirty="0" smtClean="0"/>
            </a:br>
            <a:r>
              <a:rPr lang="en-US" dirty="0" smtClean="0"/>
              <a:t>1. What system does skin fall under?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3886200" cy="36576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Skin is part of the integumentary system – and also has a role in the immune and excretory systems.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2819400"/>
            <a:ext cx="434041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506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Endocrine (35.3)</a:t>
            </a:r>
            <a:br>
              <a:rPr lang="en-US" b="1" dirty="0" smtClean="0"/>
            </a:br>
            <a:r>
              <a:rPr lang="en-US" dirty="0" smtClean="0"/>
              <a:t>3. What are the two hormones involved with regulating blood glucose?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4800600" cy="3733800"/>
          </a:xfrm>
        </p:spPr>
        <p:txBody>
          <a:bodyPr/>
          <a:lstStyle/>
          <a:p>
            <a:r>
              <a:rPr lang="en-US" dirty="0" smtClean="0"/>
              <a:t>Insulin and Glucagon are both involved with regulating blood glucose (sugar).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2895600"/>
            <a:ext cx="2892545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49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Endocrine (35.3)</a:t>
            </a:r>
            <a:br>
              <a:rPr lang="en-US" b="1" dirty="0" smtClean="0"/>
            </a:br>
            <a:r>
              <a:rPr lang="en-US" dirty="0"/>
              <a:t>4</a:t>
            </a:r>
            <a:r>
              <a:rPr lang="en-US" dirty="0" smtClean="0"/>
              <a:t>. Which hormone decreases blood glucose? Which increases blood glucose?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4800600" cy="3733800"/>
          </a:xfrm>
        </p:spPr>
        <p:txBody>
          <a:bodyPr/>
          <a:lstStyle/>
          <a:p>
            <a:r>
              <a:rPr lang="en-US" u="sng" dirty="0" smtClean="0"/>
              <a:t>Insulin decreases </a:t>
            </a:r>
            <a:r>
              <a:rPr lang="en-US" dirty="0" smtClean="0"/>
              <a:t>blood glucose by encouraging the conversion of glucose to glycogen. </a:t>
            </a:r>
            <a:r>
              <a:rPr lang="en-US" u="sng" dirty="0" smtClean="0"/>
              <a:t>Glucagon increases</a:t>
            </a:r>
            <a:r>
              <a:rPr lang="en-US" dirty="0" smtClean="0"/>
              <a:t> blood glucose by converting the glycogen back to glucose.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2895600"/>
            <a:ext cx="2892545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4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Endocrine (35.3)</a:t>
            </a:r>
            <a:br>
              <a:rPr lang="en-US" b="1" dirty="0" smtClean="0"/>
            </a:br>
            <a:r>
              <a:rPr lang="en-US" dirty="0"/>
              <a:t>5</a:t>
            </a:r>
            <a:r>
              <a:rPr lang="en-US" dirty="0" smtClean="0"/>
              <a:t>. What is negative feedback?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3581400" cy="3733800"/>
          </a:xfrm>
        </p:spPr>
        <p:txBody>
          <a:bodyPr/>
          <a:lstStyle/>
          <a:p>
            <a:r>
              <a:rPr lang="en-US" dirty="0" smtClean="0"/>
              <a:t>Negative feedback is a regulatory </a:t>
            </a:r>
            <a:r>
              <a:rPr lang="en-US" dirty="0" smtClean="0"/>
              <a:t>mechanism </a:t>
            </a:r>
            <a:r>
              <a:rPr lang="en-US" dirty="0" smtClean="0"/>
              <a:t>for reversing any changes in the body and restoring homeostasis.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3333" r="14630"/>
          <a:stretch/>
        </p:blipFill>
        <p:spPr>
          <a:xfrm>
            <a:off x="4267199" y="2514600"/>
            <a:ext cx="44120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308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Respiratory – 37.1</a:t>
            </a:r>
            <a:br>
              <a:rPr lang="en-US" b="1" dirty="0" smtClean="0"/>
            </a:br>
            <a:r>
              <a:rPr lang="en-US" dirty="0" smtClean="0"/>
              <a:t>1. Where does gas exchange happen in the lungs?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4038600" cy="3733800"/>
          </a:xfrm>
        </p:spPr>
        <p:txBody>
          <a:bodyPr/>
          <a:lstStyle/>
          <a:p>
            <a:r>
              <a:rPr lang="en-US" dirty="0" smtClean="0"/>
              <a:t>Gas exchange occurs in little sacs called the alveoli.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2068027"/>
            <a:ext cx="3352800" cy="439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097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Respiratory – 37.1</a:t>
            </a:r>
            <a:br>
              <a:rPr lang="en-US" b="1" dirty="0" smtClean="0"/>
            </a:br>
            <a:r>
              <a:rPr lang="en-US" dirty="0" smtClean="0"/>
              <a:t>2. When the diaphragm contracts (moves down) what happens? When the </a:t>
            </a:r>
            <a:r>
              <a:rPr lang="en-US" dirty="0" err="1" smtClean="0"/>
              <a:t>diaphgram</a:t>
            </a:r>
            <a:r>
              <a:rPr lang="en-US" dirty="0" smtClean="0"/>
              <a:t> relaxes (moves up) what happens?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38862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When the diaphragm contracts, the volume increases and air rushes in. When the diaphragm relaxes, the volume decreases and air is pushed out.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2971800"/>
            <a:ext cx="455676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285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Respiratory – 37.1</a:t>
            </a:r>
            <a:br>
              <a:rPr lang="en-US" b="1" dirty="0" smtClean="0"/>
            </a:br>
            <a:r>
              <a:rPr lang="en-US" dirty="0" smtClean="0"/>
              <a:t>3. What is the protein that is responsible for carrying oxygen in the blood?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38862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Hemoglobin!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2438400"/>
            <a:ext cx="4953000" cy="41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16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Respiratory – 37.1</a:t>
            </a:r>
            <a:br>
              <a:rPr lang="en-US" b="1" dirty="0" smtClean="0"/>
            </a:br>
            <a:r>
              <a:rPr lang="en-US" dirty="0" smtClean="0"/>
              <a:t>4. What are the waste products of cellular respiration?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3820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The waste products of cellular respiration are carbon dioxide and water.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t="33792" b="36122"/>
          <a:stretch/>
        </p:blipFill>
        <p:spPr>
          <a:xfrm>
            <a:off x="609600" y="4267200"/>
            <a:ext cx="7771733" cy="177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23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Circulatory – 37.2</a:t>
            </a:r>
            <a:br>
              <a:rPr lang="en-US" b="1" dirty="0" smtClean="0"/>
            </a:br>
            <a:r>
              <a:rPr lang="en-US" dirty="0" smtClean="0"/>
              <a:t>1. What is the function of the aorta and where is it located on the heart?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35814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The aorta is located at the top of the heart and the left ventricle pushes blood through it to most of the body.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1" y="2330450"/>
            <a:ext cx="4724400" cy="45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76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Circulatory – 37.2</a:t>
            </a:r>
            <a:br>
              <a:rPr lang="en-US" b="1" dirty="0" smtClean="0"/>
            </a:br>
            <a:r>
              <a:rPr lang="en-US" dirty="0"/>
              <a:t>2</a:t>
            </a:r>
            <a:r>
              <a:rPr lang="en-US" dirty="0" smtClean="0"/>
              <a:t>. Does the pulmonary vein carry deoxygenated blood or oxygenated blood? Why is this different than most veins?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3581400" cy="3733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Most veins carry deoxygenated blood back to the heart. However, the pulmonary vein carries oxygenated blood from the lungs back to the heart.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5983" y="2667000"/>
            <a:ext cx="437321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706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Circulatory – 37.2</a:t>
            </a:r>
            <a:br>
              <a:rPr lang="en-US" b="1" dirty="0" smtClean="0"/>
            </a:br>
            <a:r>
              <a:rPr lang="en-US" dirty="0" smtClean="0"/>
              <a:t>3. What are the four components of blood and their functions?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50292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Red Blood Cells </a:t>
            </a:r>
            <a:r>
              <a:rPr lang="en-US" dirty="0" smtClean="0"/>
              <a:t>– carry oxygen and some carbon dioxide.</a:t>
            </a:r>
          </a:p>
          <a:p>
            <a:r>
              <a:rPr lang="en-US" b="1" dirty="0" smtClean="0"/>
              <a:t>White Blood Cells </a:t>
            </a:r>
            <a:r>
              <a:rPr lang="en-US" dirty="0" smtClean="0"/>
              <a:t>– fight off pathogens</a:t>
            </a:r>
          </a:p>
          <a:p>
            <a:r>
              <a:rPr lang="en-US" b="1" dirty="0" smtClean="0"/>
              <a:t>Platelets</a:t>
            </a:r>
            <a:r>
              <a:rPr lang="en-US" dirty="0" smtClean="0"/>
              <a:t> – important for clotting</a:t>
            </a:r>
          </a:p>
          <a:p>
            <a:r>
              <a:rPr lang="en-US" b="1" dirty="0" smtClean="0"/>
              <a:t>Plasma</a:t>
            </a:r>
            <a:r>
              <a:rPr lang="en-US" dirty="0" smtClean="0"/>
              <a:t> </a:t>
            </a:r>
            <a:r>
              <a:rPr lang="en-US" dirty="0" smtClean="0"/>
              <a:t>– fluid, maintains balance, transports nutrients, hormones, etc.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429000"/>
            <a:ext cx="3263900" cy="254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459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b="1" dirty="0" smtClean="0"/>
              <a:t>Skin (34.1)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What is the role(s) of the skin?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3886200" cy="365760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dirty="0" smtClean="0"/>
              <a:t>Skin has many roles: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line of </a:t>
            </a:r>
            <a:r>
              <a:rPr lang="en-US" dirty="0" smtClean="0"/>
              <a:t>defense against pathogens</a:t>
            </a:r>
            <a:endParaRPr lang="en-US" dirty="0"/>
          </a:p>
          <a:p>
            <a:pPr marL="457200" lvl="0" indent="-457200">
              <a:buFont typeface="Arial"/>
              <a:buChar char="•"/>
            </a:pPr>
            <a:r>
              <a:rPr lang="en-US" dirty="0" smtClean="0"/>
              <a:t>Regulate body temp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 smtClean="0"/>
              <a:t>Protective coating </a:t>
            </a:r>
          </a:p>
          <a:p>
            <a:pPr marL="457200" lvl="0" indent="-457200">
              <a:buFont typeface="Arial"/>
              <a:buChar char="•"/>
            </a:pPr>
            <a:r>
              <a:rPr lang="en-US" dirty="0" smtClean="0"/>
              <a:t>Insulation </a:t>
            </a:r>
            <a:endParaRPr lang="en-US" dirty="0" smtClean="0"/>
          </a:p>
          <a:p>
            <a:pPr marL="457200" lvl="0" indent="-457200">
              <a:buFont typeface="Arial"/>
              <a:buChar char="•"/>
            </a:pPr>
            <a:r>
              <a:rPr lang="en-US" dirty="0" smtClean="0"/>
              <a:t>Touch (along with nervous system)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2819400"/>
            <a:ext cx="434041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96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Circulatory – 37.2</a:t>
            </a:r>
            <a:br>
              <a:rPr lang="en-US" b="1" dirty="0" smtClean="0"/>
            </a:br>
            <a:r>
              <a:rPr lang="en-US" dirty="0" smtClean="0"/>
              <a:t>4. Compare and contrast arteries and veins.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3886200" cy="3733800"/>
          </a:xfrm>
        </p:spPr>
        <p:txBody>
          <a:bodyPr>
            <a:normAutofit/>
          </a:bodyPr>
          <a:lstStyle/>
          <a:p>
            <a:r>
              <a:rPr lang="en-US" b="1" dirty="0" smtClean="0"/>
              <a:t>Arteries</a:t>
            </a:r>
            <a:r>
              <a:rPr lang="en-US" dirty="0" smtClean="0"/>
              <a:t> carry blood away from the heart. </a:t>
            </a:r>
            <a:r>
              <a:rPr lang="en-US" b="1" dirty="0" smtClean="0"/>
              <a:t>Veins</a:t>
            </a:r>
            <a:r>
              <a:rPr lang="en-US" dirty="0" smtClean="0"/>
              <a:t> carry blood towards the heart and have one-way valves so it doesn’t go backwards.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3048000"/>
            <a:ext cx="5410200" cy="358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897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Circulatory – 37.2</a:t>
            </a:r>
            <a:br>
              <a:rPr lang="en-US" b="1" dirty="0" smtClean="0"/>
            </a:br>
            <a:r>
              <a:rPr lang="en-US" dirty="0" smtClean="0"/>
              <a:t>5. What is hemoglobin? What is its function?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38862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Hemoglobin is a protein in red blood cells that is responsible for carrying oxygen</a:t>
            </a:r>
            <a:r>
              <a:rPr lang="en-US" b="1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7854" y="2895600"/>
            <a:ext cx="4406546" cy="36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212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Circulatory – 37.2</a:t>
            </a:r>
            <a:br>
              <a:rPr lang="en-US" b="1" dirty="0" smtClean="0"/>
            </a:br>
            <a:r>
              <a:rPr lang="en-US" dirty="0" smtClean="0"/>
              <a:t>6. What are capillaries and how big are they?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38862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Capillaries connect arteries and veins and can be as small as one red blood cell wide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They deliver oxygen and nutrients to cells and pick up waste products from cells.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0909" y="2362200"/>
            <a:ext cx="4143569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14614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Circulatory – 37.2</a:t>
            </a:r>
            <a:br>
              <a:rPr lang="en-US" b="1" dirty="0" smtClean="0"/>
            </a:br>
            <a:r>
              <a:rPr lang="en-US" dirty="0"/>
              <a:t>7</a:t>
            </a:r>
            <a:r>
              <a:rPr lang="en-US" dirty="0" smtClean="0"/>
              <a:t>. Where are red blood cells made in the body?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30480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Red blood cells are made in the bone marrow.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2133600"/>
            <a:ext cx="5181600" cy="41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5511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Circulatory – 37.2</a:t>
            </a:r>
            <a:br>
              <a:rPr lang="en-US" b="1" dirty="0" smtClean="0"/>
            </a:br>
            <a:r>
              <a:rPr lang="en-US" dirty="0" smtClean="0"/>
              <a:t>8. What is the definition of a pulse?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30480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A pulse is the rhythmic throbbing of arteries caused by contraction of the heart.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133600"/>
            <a:ext cx="55880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22427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Circulatory – 37.2</a:t>
            </a:r>
            <a:br>
              <a:rPr lang="en-US" b="1" dirty="0" smtClean="0"/>
            </a:br>
            <a:r>
              <a:rPr lang="en-US" dirty="0" smtClean="0"/>
              <a:t>9. What are valves?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35814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Valves are one-way structures in veins and the heart that prevent backflow.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2426970"/>
            <a:ext cx="3857172" cy="405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54199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Circulatory – 37.2</a:t>
            </a:r>
            <a:br>
              <a:rPr lang="en-US" b="1" dirty="0" smtClean="0"/>
            </a:br>
            <a:r>
              <a:rPr lang="en-US" dirty="0" smtClean="0"/>
              <a:t>10. What are the two upper chambers of the heart called?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3820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The upper chambers of the heart are called the atria (sing: atrium).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3657600"/>
            <a:ext cx="5198088" cy="307834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886200" y="4876800"/>
            <a:ext cx="10668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48600" y="4876800"/>
            <a:ext cx="10668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685836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Circulatory – 37.2</a:t>
            </a:r>
            <a:br>
              <a:rPr lang="en-US" b="1" dirty="0" smtClean="0"/>
            </a:br>
            <a:r>
              <a:rPr lang="en-US" dirty="0" smtClean="0"/>
              <a:t>11. What are the two lower chambers of the heart called?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3820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The lower chambers of the heart are called the ventricles.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3657600"/>
            <a:ext cx="5198088" cy="307834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343400" y="6324600"/>
            <a:ext cx="10668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96200" y="6248400"/>
            <a:ext cx="10668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399628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Circulatory – 37.2</a:t>
            </a:r>
            <a:br>
              <a:rPr lang="en-US" b="1" dirty="0" smtClean="0"/>
            </a:br>
            <a:r>
              <a:rPr lang="en-US" dirty="0" smtClean="0"/>
              <a:t>12. Draw a picture of the heart and lungs and label the parts.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35459" r="-354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824635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Excretory – 37.3</a:t>
            </a:r>
            <a:br>
              <a:rPr lang="en-US" dirty="0" smtClean="0"/>
            </a:br>
            <a:r>
              <a:rPr lang="en-US" dirty="0" smtClean="0"/>
              <a:t>1. What is a nephron?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4495800" cy="3733800"/>
          </a:xfrm>
        </p:spPr>
        <p:txBody>
          <a:bodyPr/>
          <a:lstStyle/>
          <a:p>
            <a:r>
              <a:rPr lang="en-US" dirty="0" smtClean="0"/>
              <a:t>A nephron is the functional unit of the kidney, responsible for filtering the blood.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600200"/>
            <a:ext cx="396379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6183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Muscles (34.3)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What are the three types of muscles and list an example of each.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32653" r="-32653"/>
          <a:stretch>
            <a:fillRect/>
          </a:stretch>
        </p:blipFill>
        <p:spPr>
          <a:xfrm>
            <a:off x="457200" y="2362200"/>
            <a:ext cx="8229600" cy="4343400"/>
          </a:xfrm>
        </p:spPr>
      </p:pic>
    </p:spTree>
    <p:extLst>
      <p:ext uri="{BB962C8B-B14F-4D97-AF65-F5344CB8AC3E}">
        <p14:creationId xmlns:p14="http://schemas.microsoft.com/office/powerpoint/2010/main" xmlns="" val="385678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Excretory – 37.3</a:t>
            </a:r>
            <a:br>
              <a:rPr lang="en-US" dirty="0" smtClean="0"/>
            </a:br>
            <a:r>
              <a:rPr lang="en-US" dirty="0" smtClean="0"/>
              <a:t>2. What are the three functions of the kidneys?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3505200" cy="3733800"/>
          </a:xfrm>
        </p:spPr>
        <p:txBody>
          <a:bodyPr>
            <a:normAutofit fontScale="92500"/>
          </a:bodyPr>
          <a:lstStyle/>
          <a:p>
            <a:pPr marL="457200" indent="-457200">
              <a:buFontTx/>
              <a:buChar char="-"/>
            </a:pPr>
            <a:r>
              <a:rPr lang="en-US" smtClean="0"/>
              <a:t>Filter blood</a:t>
            </a:r>
          </a:p>
          <a:p>
            <a:pPr marL="457200" indent="-457200">
              <a:buFontTx/>
              <a:buChar char="-"/>
            </a:pPr>
            <a:r>
              <a:rPr lang="en-US" smtClean="0"/>
              <a:t>Removal </a:t>
            </a:r>
            <a:r>
              <a:rPr lang="en-US" dirty="0" smtClean="0"/>
              <a:t>of toxins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Regulation of water levels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Regulation of electrolyte/salt levels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2971800"/>
            <a:ext cx="4945742" cy="335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69646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Excretory – 37.3</a:t>
            </a:r>
            <a:br>
              <a:rPr lang="en-US" dirty="0" smtClean="0"/>
            </a:br>
            <a:r>
              <a:rPr lang="en-US" dirty="0" smtClean="0"/>
              <a:t>3. What are the functions of the ureters and bladder?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3657600" cy="3733800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n-US" dirty="0" smtClean="0"/>
              <a:t>The ureters transport the urine from the kidneys to the bladder.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The bladder stores the urine.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2971800"/>
            <a:ext cx="4945742" cy="335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5722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Muscles (34.3)</a:t>
            </a:r>
            <a:br>
              <a:rPr lang="en-US" sz="2800" b="1" dirty="0" smtClean="0"/>
            </a:br>
            <a:r>
              <a:rPr lang="en-US" sz="2800" dirty="0" smtClean="0"/>
              <a:t>2. What are the names of two specific proteins involved with muscle contraction? Which one is thicker? Which one is thinner?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-2766" r="-5181"/>
          <a:stretch/>
        </p:blipFill>
        <p:spPr>
          <a:xfrm>
            <a:off x="4301065" y="2514600"/>
            <a:ext cx="4538135" cy="4191000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971800"/>
            <a:ext cx="3886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Actin (thinner) and Myosin (thicker)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515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Muscles (34.3)</a:t>
            </a:r>
            <a:br>
              <a:rPr lang="en-US" sz="2800" b="1" dirty="0"/>
            </a:br>
            <a:r>
              <a:rPr lang="en-US" sz="2800" dirty="0" smtClean="0"/>
              <a:t>3. What </a:t>
            </a:r>
            <a:r>
              <a:rPr lang="en-US" sz="2800" dirty="0"/>
              <a:t>is the important element/mineral involved with muscle contraction? (hint: needed for strong bones)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-2766" r="-5181"/>
          <a:stretch/>
        </p:blipFill>
        <p:spPr>
          <a:xfrm>
            <a:off x="4301065" y="2514600"/>
            <a:ext cx="4538135" cy="4191000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971800"/>
            <a:ext cx="3886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Calcium!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430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Muscles (34.3)</a:t>
            </a:r>
            <a:br>
              <a:rPr lang="en-US" b="1" dirty="0" smtClean="0"/>
            </a:br>
            <a:r>
              <a:rPr lang="en-US" dirty="0" smtClean="0"/>
              <a:t>4. Do we control voluntary muscle movement? Involuntary muscle movement?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Skeletal muscles are voluntary muscles under are control. Cardiac and Smooth are considered involuntary because they are not under our control.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50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Digestive System</a:t>
            </a:r>
            <a:r>
              <a:rPr lang="en-US" b="1" dirty="0"/>
              <a:t> </a:t>
            </a:r>
            <a:r>
              <a:rPr lang="en-US" b="1" dirty="0" smtClean="0"/>
              <a:t>(35.1-2)</a:t>
            </a:r>
            <a:br>
              <a:rPr lang="en-US" b="1" dirty="0" smtClean="0"/>
            </a:br>
            <a:r>
              <a:rPr lang="en-US" dirty="0" smtClean="0"/>
              <a:t>1. What is bile? What is its function?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4343400" cy="3733800"/>
          </a:xfrm>
        </p:spPr>
        <p:txBody>
          <a:bodyPr/>
          <a:lstStyle/>
          <a:p>
            <a:r>
              <a:rPr lang="en-US" dirty="0" smtClean="0"/>
              <a:t>Bile is a digestive fluid that breaks down fat.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3657600"/>
            <a:ext cx="4724400" cy="280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62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Digestive System</a:t>
            </a:r>
            <a:r>
              <a:rPr lang="en-US" b="1" dirty="0"/>
              <a:t> </a:t>
            </a:r>
            <a:r>
              <a:rPr lang="en-US" b="1" dirty="0" smtClean="0"/>
              <a:t>(35.1-2)</a:t>
            </a:r>
            <a:br>
              <a:rPr lang="en-US" b="1" dirty="0" smtClean="0"/>
            </a:br>
            <a:r>
              <a:rPr lang="en-US" dirty="0"/>
              <a:t>2</a:t>
            </a:r>
            <a:r>
              <a:rPr lang="en-US" dirty="0" smtClean="0"/>
              <a:t>. Where is bile produced? Where is bile stored?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4343400" cy="3733800"/>
          </a:xfrm>
        </p:spPr>
        <p:txBody>
          <a:bodyPr/>
          <a:lstStyle/>
          <a:p>
            <a:r>
              <a:rPr lang="en-US" dirty="0" smtClean="0"/>
              <a:t>Bile is produced in the liver and stored in the gall bladder.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505200"/>
            <a:ext cx="3378200" cy="270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68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767</Words>
  <Application>Microsoft Office PowerPoint</Application>
  <PresentationFormat>On-screen Show (4:3)</PresentationFormat>
  <Paragraphs>94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Human Body  Visual Study Guide</vt:lpstr>
      <vt:lpstr>Skin (34.1) 1. What system does skin fall under?</vt:lpstr>
      <vt:lpstr>Skin (34.1) 1. What is the role(s) of the skin?</vt:lpstr>
      <vt:lpstr>Muscles (34.3) 1. What are the three types of muscles and list an example of each.</vt:lpstr>
      <vt:lpstr>Muscles (34.3) 2. What are the names of two specific proteins involved with muscle contraction? Which one is thicker? Which one is thinner?</vt:lpstr>
      <vt:lpstr>Muscles (34.3) 3. What is the important element/mineral involved with muscle contraction? (hint: needed for strong bones)</vt:lpstr>
      <vt:lpstr>Muscles (34.3) 4. Do we control voluntary muscle movement? Involuntary muscle movement?</vt:lpstr>
      <vt:lpstr>Digestive System (35.1-2) 1. What is bile? What is its function?</vt:lpstr>
      <vt:lpstr>Digestive System (35.1-2) 2. Where is bile produced? Where is bile stored?</vt:lpstr>
      <vt:lpstr>Digestive System (35.1-2) 3. What is the function of amylase and where is it found in the body?</vt:lpstr>
      <vt:lpstr>Digestive System (35.1-2) 4. Where does digestion first take place?</vt:lpstr>
      <vt:lpstr>Digestive System (35.1-2) 5. What is the process in the esophagus that happens involuntarily called?</vt:lpstr>
      <vt:lpstr>Digestive System (35.1-2) 6. Where does absorption take place?</vt:lpstr>
      <vt:lpstr>Digestive System (35.1-2) 7. What structure increases the surface area in the intestine?</vt:lpstr>
      <vt:lpstr>Digestive System (35.1-2) 8. What is the building block a protein?</vt:lpstr>
      <vt:lpstr>Digestive System (35.1-2) 9. What is the pouch-like muscle in your digestive system and what is its function?</vt:lpstr>
      <vt:lpstr>Digestive System (35.1-2) 10. What is the function of the rectum?</vt:lpstr>
      <vt:lpstr>Endocrine (35.3) 1. What is the definition of an endocrine gland?</vt:lpstr>
      <vt:lpstr>Endocrine (35.3) 2. What is the function of the thyroid gland?</vt:lpstr>
      <vt:lpstr>Endocrine (35.3) 3. What are the two hormones involved with regulating blood glucose?</vt:lpstr>
      <vt:lpstr>Endocrine (35.3) 4. Which hormone decreases blood glucose? Which increases blood glucose?</vt:lpstr>
      <vt:lpstr>Endocrine (35.3) 5. What is negative feedback?</vt:lpstr>
      <vt:lpstr>Respiratory – 37.1 1. Where does gas exchange happen in the lungs?</vt:lpstr>
      <vt:lpstr>Respiratory – 37.1 2. When the diaphragm contracts (moves down) what happens? When the diaphgram relaxes (moves up) what happens?</vt:lpstr>
      <vt:lpstr>Respiratory – 37.1 3. What is the protein that is responsible for carrying oxygen in the blood?</vt:lpstr>
      <vt:lpstr>Respiratory – 37.1 4. What are the waste products of cellular respiration?</vt:lpstr>
      <vt:lpstr>Circulatory – 37.2 1. What is the function of the aorta and where is it located on the heart?</vt:lpstr>
      <vt:lpstr>Circulatory – 37.2 2. Does the pulmonary vein carry deoxygenated blood or oxygenated blood? Why is this different than most veins?</vt:lpstr>
      <vt:lpstr>Circulatory – 37.2 3. What are the four components of blood and their functions?</vt:lpstr>
      <vt:lpstr>Circulatory – 37.2 4. Compare and contrast arteries and veins.</vt:lpstr>
      <vt:lpstr>Circulatory – 37.2 5. What is hemoglobin? What is its function?</vt:lpstr>
      <vt:lpstr>Circulatory – 37.2 6. What are capillaries and how big are they?</vt:lpstr>
      <vt:lpstr>Circulatory – 37.2 7. Where are red blood cells made in the body?</vt:lpstr>
      <vt:lpstr>Circulatory – 37.2 8. What is the definition of a pulse?</vt:lpstr>
      <vt:lpstr>Circulatory – 37.2 9. What are valves?</vt:lpstr>
      <vt:lpstr>Circulatory – 37.2 10. What are the two upper chambers of the heart called?</vt:lpstr>
      <vt:lpstr>Circulatory – 37.2 11. What are the two lower chambers of the heart called?</vt:lpstr>
      <vt:lpstr>Circulatory – 37.2 12. Draw a picture of the heart and lungs and label the parts.</vt:lpstr>
      <vt:lpstr>Excretory – 37.3 1. What is a nephron?</vt:lpstr>
      <vt:lpstr>Excretory – 37.3 2. What are the three functions of the kidneys?</vt:lpstr>
      <vt:lpstr>Excretory – 37.3 3. What are the functions of the ureters and bladder?</vt:lpstr>
    </vt:vector>
  </TitlesOfParts>
  <Company>Temecula Valley 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Study Guide</dc:title>
  <dc:creator>Rachel Ford</dc:creator>
  <cp:lastModifiedBy>bbaughman</cp:lastModifiedBy>
  <cp:revision>34</cp:revision>
  <dcterms:created xsi:type="dcterms:W3CDTF">2015-04-15T14:30:13Z</dcterms:created>
  <dcterms:modified xsi:type="dcterms:W3CDTF">2015-05-28T22:05:25Z</dcterms:modified>
</cp:coreProperties>
</file>