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8" r:id="rId8"/>
    <p:sldId id="269" r:id="rId9"/>
    <p:sldId id="270" r:id="rId10"/>
    <p:sldId id="261" r:id="rId11"/>
    <p:sldId id="267" r:id="rId12"/>
    <p:sldId id="262" r:id="rId13"/>
    <p:sldId id="263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33CC"/>
  </p:clrMru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1458-8AE6-45B7-ADD3-E092319D2FC1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BECE-37A9-4BD8-A732-566B5F419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1458-8AE6-45B7-ADD3-E092319D2FC1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BECE-37A9-4BD8-A732-566B5F419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1458-8AE6-45B7-ADD3-E092319D2FC1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BECE-37A9-4BD8-A732-566B5F419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1458-8AE6-45B7-ADD3-E092319D2FC1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BECE-37A9-4BD8-A732-566B5F419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1458-8AE6-45B7-ADD3-E092319D2FC1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BECE-37A9-4BD8-A732-566B5F419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1458-8AE6-45B7-ADD3-E092319D2FC1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BECE-37A9-4BD8-A732-566B5F419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1458-8AE6-45B7-ADD3-E092319D2FC1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BECE-37A9-4BD8-A732-566B5F419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1458-8AE6-45B7-ADD3-E092319D2FC1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BECE-37A9-4BD8-A732-566B5F419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1458-8AE6-45B7-ADD3-E092319D2FC1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BECE-37A9-4BD8-A732-566B5F419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1458-8AE6-45B7-ADD3-E092319D2FC1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BECE-37A9-4BD8-A732-566B5F419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1458-8AE6-45B7-ADD3-E092319D2FC1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BECE-37A9-4BD8-A732-566B5F419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91458-8AE6-45B7-ADD3-E092319D2FC1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2BECE-37A9-4BD8-A732-566B5F419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thro.com/evo/gen/punexam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Warm Up (top of </a:t>
            </a:r>
            <a:r>
              <a:rPr lang="en-US" dirty="0" smtClean="0">
                <a:solidFill>
                  <a:schemeClr val="bg1"/>
                </a:solidFill>
              </a:rPr>
              <a:t>9R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What is the difference between a monohybrid cross and a </a:t>
            </a:r>
            <a:r>
              <a:rPr lang="en-US" dirty="0" err="1" smtClean="0">
                <a:solidFill>
                  <a:schemeClr val="bg1"/>
                </a:solidFill>
              </a:rPr>
              <a:t>dihybrid</a:t>
            </a:r>
            <a:r>
              <a:rPr lang="en-US" dirty="0" smtClean="0">
                <a:solidFill>
                  <a:schemeClr val="bg1"/>
                </a:solidFill>
              </a:rPr>
              <a:t> cross?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What are you doing to study for next Tuesday’s benchmark? / what do you plan to do now that I’m reminding you to study?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 descr="C:\Users\waanestad\Desktop\inheritance_of_multiple_traits_in_peas_oversiz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482725"/>
            <a:ext cx="8069263" cy="537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Let’s try one together </a:t>
            </a:r>
            <a:endParaRPr lang="en-US" dirty="0" smtClean="0"/>
          </a:p>
        </p:txBody>
      </p:sp>
      <p:sp>
        <p:nvSpPr>
          <p:cNvPr id="20484" name="Content Placeholder 2"/>
          <p:cNvSpPr>
            <a:spLocks noGrp="1"/>
          </p:cNvSpPr>
          <p:nvPr>
            <p:ph idx="1"/>
          </p:nvPr>
        </p:nvSpPr>
        <p:spPr>
          <a:xfrm>
            <a:off x="4495800" y="1981200"/>
            <a:ext cx="441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smtClean="0"/>
              <a:t>Round seeds (R) are dominant to wrinkled seeds (r)</a:t>
            </a:r>
          </a:p>
          <a:p>
            <a:pPr>
              <a:buFontTx/>
              <a:buNone/>
            </a:pPr>
            <a:r>
              <a:rPr lang="en-US" sz="2400" smtClean="0"/>
              <a:t>Yellow seeds (Y) are dominant to green (y) seeds</a:t>
            </a:r>
          </a:p>
          <a:p>
            <a:r>
              <a:rPr lang="en-US" smtClean="0"/>
              <a:t>A homozygous dominant pea plant (RRYY) is crossed with a homozygous recessive pea plant (rryy)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590800" y="1600200"/>
            <a:ext cx="0" cy="1143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Thinking Cap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38100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is the difference you notice between the parents’ </a:t>
            </a:r>
            <a:r>
              <a:rPr lang="en-US" u="sng" dirty="0" smtClean="0">
                <a:solidFill>
                  <a:schemeClr val="bg1"/>
                </a:solidFill>
              </a:rPr>
              <a:t>genotypes</a:t>
            </a:r>
            <a:r>
              <a:rPr lang="en-US" dirty="0" smtClean="0">
                <a:solidFill>
                  <a:schemeClr val="bg1"/>
                </a:solidFill>
              </a:rPr>
              <a:t> and the parents’ possible </a:t>
            </a:r>
            <a:r>
              <a:rPr lang="en-US" u="sng" dirty="0" smtClean="0">
                <a:solidFill>
                  <a:schemeClr val="bg1"/>
                </a:solidFill>
              </a:rPr>
              <a:t>gametes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C:\Users\waanestad\Desktop\inheritance_of_multiple_traits_in_peas_oversize.jpg"/>
          <p:cNvPicPr>
            <a:picLocks noChangeAspect="1" noChangeArrowheads="1"/>
          </p:cNvPicPr>
          <p:nvPr/>
        </p:nvPicPr>
        <p:blipFill>
          <a:blip r:embed="rId2" cstate="print"/>
          <a:srcRect r="50832"/>
          <a:stretch>
            <a:fillRect/>
          </a:stretch>
        </p:blipFill>
        <p:spPr bwMode="auto">
          <a:xfrm>
            <a:off x="4876800" y="1371600"/>
            <a:ext cx="3657600" cy="495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648200" cy="4983163"/>
          </a:xfrm>
        </p:spPr>
        <p:txBody>
          <a:bodyPr/>
          <a:lstStyle/>
          <a:p>
            <a:r>
              <a:rPr lang="en-US" sz="2400" smtClean="0">
                <a:solidFill>
                  <a:schemeClr val="bg1"/>
                </a:solidFill>
              </a:rPr>
              <a:t>F1 generation: will be 100% </a:t>
            </a:r>
            <a:r>
              <a:rPr lang="en-US" sz="2400" u="sng" smtClean="0">
                <a:solidFill>
                  <a:schemeClr val="bg1"/>
                </a:solidFill>
              </a:rPr>
              <a:t>heterozygous</a:t>
            </a:r>
          </a:p>
          <a:p>
            <a:r>
              <a:rPr lang="en-US" sz="2400" smtClean="0">
                <a:solidFill>
                  <a:schemeClr val="bg1"/>
                </a:solidFill>
              </a:rPr>
              <a:t>Let’s figure out the next generation, then (F2 generation):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chemeClr val="bg1"/>
                </a:solidFill>
              </a:rPr>
              <a:t>A pea plant with ROUND (Rr) YELLOW (Yy) seeds is crossed with a pea plant with ROUND (Rr) YELLOW (Yy) seeds.</a:t>
            </a:r>
          </a:p>
          <a:p>
            <a:pPr lvl="1">
              <a:buFontTx/>
              <a:buNone/>
            </a:pPr>
            <a:r>
              <a:rPr lang="en-US" sz="2400" smtClean="0">
                <a:solidFill>
                  <a:schemeClr val="bg1"/>
                </a:solidFill>
              </a:rPr>
              <a:t>     * Yellow = dominant</a:t>
            </a:r>
          </a:p>
          <a:p>
            <a:pPr lvl="1">
              <a:buFontTx/>
              <a:buNone/>
            </a:pPr>
            <a:r>
              <a:rPr lang="en-US" sz="2400" smtClean="0">
                <a:solidFill>
                  <a:schemeClr val="bg1"/>
                </a:solidFill>
              </a:rPr>
              <a:t>     * Round = dominant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67400" y="2209800"/>
            <a:ext cx="26670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RrYy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3810000"/>
            <a:ext cx="26670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RrYy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0" y="3048000"/>
            <a:ext cx="6858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</a:t>
            </a:r>
          </a:p>
        </p:txBody>
      </p:sp>
      <p:sp>
        <p:nvSpPr>
          <p:cNvPr id="8" name="Explosion 1 7"/>
          <p:cNvSpPr/>
          <p:nvPr/>
        </p:nvSpPr>
        <p:spPr>
          <a:xfrm>
            <a:off x="5105400" y="4800600"/>
            <a:ext cx="3505200" cy="2057400"/>
          </a:xfrm>
          <a:prstGeom prst="irregularSeal1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12" name="TextBox 8"/>
          <p:cNvSpPr txBox="1">
            <a:spLocks noChangeArrowheads="1"/>
          </p:cNvSpPr>
          <p:nvPr/>
        </p:nvSpPr>
        <p:spPr bwMode="auto">
          <a:xfrm>
            <a:off x="5867400" y="5334000"/>
            <a:ext cx="1905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This is where things get weird!</a:t>
            </a:r>
          </a:p>
          <a:p>
            <a:r>
              <a:rPr lang="en-US" sz="2400" b="1"/>
              <a:t>        . . 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Big Enchilada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Each F1 (1</a:t>
            </a:r>
            <a:r>
              <a:rPr lang="en-US" sz="2800" baseline="30000" dirty="0" smtClean="0">
                <a:solidFill>
                  <a:schemeClr val="bg1"/>
                </a:solidFill>
              </a:rPr>
              <a:t>st</a:t>
            </a:r>
            <a:r>
              <a:rPr lang="en-US" sz="2800" dirty="0" smtClean="0">
                <a:solidFill>
                  <a:schemeClr val="bg1"/>
                </a:solidFill>
              </a:rPr>
              <a:t> generation after Parents) plant will produce gametes containing the following combinations of genes with equal frequency: round yellow (RY), round green (</a:t>
            </a:r>
            <a:r>
              <a:rPr lang="en-US" sz="2800" dirty="0" err="1" smtClean="0">
                <a:solidFill>
                  <a:schemeClr val="bg1"/>
                </a:solidFill>
              </a:rPr>
              <a:t>Ry</a:t>
            </a:r>
            <a:r>
              <a:rPr lang="en-US" sz="2800" dirty="0" smtClean="0">
                <a:solidFill>
                  <a:schemeClr val="bg1"/>
                </a:solidFill>
              </a:rPr>
              <a:t>), wrinkled yellow (</a:t>
            </a:r>
            <a:r>
              <a:rPr lang="en-US" sz="2800" dirty="0" err="1" smtClean="0">
                <a:solidFill>
                  <a:schemeClr val="bg1"/>
                </a:solidFill>
              </a:rPr>
              <a:t>rY</a:t>
            </a:r>
            <a:r>
              <a:rPr lang="en-US" sz="2800" dirty="0" smtClean="0">
                <a:solidFill>
                  <a:schemeClr val="bg1"/>
                </a:solidFill>
              </a:rPr>
              <a:t>), and wrinkled green (</a:t>
            </a:r>
            <a:r>
              <a:rPr lang="en-US" sz="2800" dirty="0" err="1" smtClean="0">
                <a:solidFill>
                  <a:schemeClr val="bg1"/>
                </a:solidFill>
              </a:rPr>
              <a:t>ry</a:t>
            </a:r>
            <a:r>
              <a:rPr lang="en-US" sz="28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sz="2600" dirty="0" smtClean="0">
                <a:solidFill>
                  <a:schemeClr val="bg1"/>
                </a:solidFill>
              </a:rPr>
              <a:t>*WE FOUND BY </a:t>
            </a:r>
            <a:r>
              <a:rPr lang="en-US" sz="2600" dirty="0" err="1" smtClean="0">
                <a:solidFill>
                  <a:schemeClr val="bg1"/>
                </a:solidFill>
              </a:rPr>
              <a:t>FOIL’ing</a:t>
            </a:r>
            <a:endParaRPr lang="en-US" sz="26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648200" y="2743200"/>
          <a:ext cx="4191000" cy="3302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38200"/>
                <a:gridCol w="838200"/>
                <a:gridCol w="838200"/>
                <a:gridCol w="838200"/>
                <a:gridCol w="838200"/>
              </a:tblGrid>
              <a:tr h="660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r>
                        <a:rPr lang="en-US" dirty="0" smtClean="0"/>
                        <a:t>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3962400" y="5029200"/>
            <a:ext cx="7620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962400" y="5791200"/>
            <a:ext cx="838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962400" y="4343400"/>
            <a:ext cx="7620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962400" y="3657600"/>
            <a:ext cx="76200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343400" y="2895600"/>
            <a:ext cx="1371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962400" y="3581400"/>
            <a:ext cx="381000" cy="2286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6" descr="C:\Users\waanestad\Desktop\inheritance_of_multiple_traits_in_peas_oversiz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371600"/>
            <a:ext cx="8153400" cy="510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F2 generation</a:t>
            </a:r>
          </a:p>
        </p:txBody>
      </p:sp>
      <p:sp>
        <p:nvSpPr>
          <p:cNvPr id="23556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648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F2 generation will show </a:t>
            </a:r>
            <a:r>
              <a:rPr lang="en-US" i="1" dirty="0" smtClean="0"/>
              <a:t>4 different phenotypes</a:t>
            </a:r>
          </a:p>
          <a:p>
            <a:r>
              <a:rPr lang="en-US" dirty="0" smtClean="0"/>
              <a:t>The </a:t>
            </a:r>
            <a:r>
              <a:rPr lang="en-US" i="1" dirty="0" smtClean="0"/>
              <a:t>phenotypic ratio </a:t>
            </a:r>
            <a:r>
              <a:rPr lang="en-US" dirty="0" smtClean="0"/>
              <a:t>is  9 : 3 : 3 : 1</a:t>
            </a:r>
          </a:p>
          <a:p>
            <a:pPr lvl="1"/>
            <a:r>
              <a:rPr lang="en-US" dirty="0" smtClean="0"/>
              <a:t>9 round yellow seeds</a:t>
            </a:r>
          </a:p>
          <a:p>
            <a:pPr lvl="1"/>
            <a:r>
              <a:rPr lang="en-US" dirty="0" smtClean="0"/>
              <a:t>3 round green seeds</a:t>
            </a:r>
          </a:p>
          <a:p>
            <a:pPr lvl="1"/>
            <a:r>
              <a:rPr lang="en-US" dirty="0" smtClean="0"/>
              <a:t>3 wrinkled yellow seeds</a:t>
            </a:r>
          </a:p>
          <a:p>
            <a:pPr lvl="1"/>
            <a:r>
              <a:rPr lang="en-US" dirty="0" smtClean="0"/>
              <a:t>1 wrinkled green seed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Meow</a:t>
            </a:r>
            <a:r>
              <a:rPr lang="en-US" dirty="0" smtClean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2457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bg1"/>
                </a:solidFill>
              </a:rPr>
              <a:t>WHAT ARE THE MAJOR STEPS WE MUST DO?</a:t>
            </a:r>
            <a:endParaRPr lang="en-US" b="1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b="1" dirty="0" smtClean="0">
                <a:solidFill>
                  <a:schemeClr val="bg1"/>
                </a:solidFill>
              </a:rPr>
              <a:t>P generation:</a:t>
            </a:r>
          </a:p>
          <a:p>
            <a:pPr eaLnBrk="1" hangingPunct="1"/>
            <a:r>
              <a:rPr lang="en-US" b="1" dirty="0" smtClean="0">
                <a:solidFill>
                  <a:schemeClr val="bg1"/>
                </a:solidFill>
              </a:rPr>
              <a:t>FOIL (gametes):</a:t>
            </a:r>
          </a:p>
          <a:p>
            <a:pPr eaLnBrk="1" hangingPunct="1"/>
            <a:r>
              <a:rPr lang="en-US" b="1" dirty="0" smtClean="0">
                <a:solidFill>
                  <a:schemeClr val="bg1"/>
                </a:solidFill>
              </a:rPr>
              <a:t>F1 generation:</a:t>
            </a:r>
          </a:p>
          <a:p>
            <a:pPr eaLnBrk="1" hangingPunct="1"/>
            <a:r>
              <a:rPr lang="en-US" b="1" dirty="0" smtClean="0">
                <a:solidFill>
                  <a:schemeClr val="bg1"/>
                </a:solidFill>
              </a:rPr>
              <a:t>F2 generation:</a:t>
            </a:r>
          </a:p>
          <a:p>
            <a:pPr eaLnBrk="1" hangingPunct="1"/>
            <a:r>
              <a:rPr lang="en-US" b="1" dirty="0" smtClean="0">
                <a:solidFill>
                  <a:schemeClr val="bg1"/>
                </a:solidFill>
              </a:rPr>
              <a:t>Analysis:</a:t>
            </a:r>
            <a:endParaRPr lang="en-US" dirty="0" smtClean="0">
              <a:solidFill>
                <a:schemeClr val="bg1"/>
              </a:solidFill>
            </a:endParaRPr>
          </a:p>
          <a:p>
            <a:pPr eaLnBrk="1" hangingPunct="1"/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24580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219200"/>
            <a:ext cx="38195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Practice at Home!!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hlinkClick r:id="rId2"/>
              </a:rPr>
              <a:t>http://www.athro.com/evo/gen/punexam.html</a:t>
            </a:r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r>
              <a:rPr lang="en-US" sz="2800" dirty="0" smtClean="0"/>
              <a:t> http://scienceprimer.com/punnett-square-calculator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Punnett</a:t>
            </a:r>
            <a:r>
              <a:rPr lang="en-US" dirty="0" smtClean="0">
                <a:solidFill>
                  <a:schemeClr val="bg1"/>
                </a:solidFill>
              </a:rPr>
              <a:t> Squares:         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err="1" smtClean="0">
                <a:solidFill>
                  <a:schemeClr val="bg1"/>
                </a:solidFill>
              </a:rPr>
              <a:t>Dihybrid</a:t>
            </a:r>
            <a:r>
              <a:rPr lang="en-US" dirty="0" smtClean="0">
                <a:solidFill>
                  <a:schemeClr val="bg1"/>
                </a:solidFill>
              </a:rPr>
              <a:t> Crosses</a:t>
            </a: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(9R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Dihybrid crosses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Mendel wondered what kind of offspring pea plants that looked different from one another in </a:t>
            </a:r>
            <a:r>
              <a:rPr lang="en-US" u="sng" dirty="0" smtClean="0">
                <a:solidFill>
                  <a:schemeClr val="bg1"/>
                </a:solidFill>
              </a:rPr>
              <a:t>TWO traits</a:t>
            </a:r>
            <a:r>
              <a:rPr lang="en-US" dirty="0" smtClean="0">
                <a:solidFill>
                  <a:schemeClr val="bg1"/>
                </a:solidFill>
              </a:rPr>
              <a:t> would have.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Would the 2 traits stay together in the next generation or would they be inherited independently of each other?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(well… this is where he made his conclusions about the </a:t>
            </a:r>
            <a:r>
              <a:rPr lang="en-US" i="1" dirty="0" smtClean="0">
                <a:solidFill>
                  <a:schemeClr val="bg1"/>
                </a:solidFill>
              </a:rPr>
              <a:t>law of </a:t>
            </a:r>
            <a:r>
              <a:rPr lang="en-US" b="1" i="1" dirty="0" smtClean="0">
                <a:solidFill>
                  <a:schemeClr val="bg1"/>
                </a:solidFill>
              </a:rPr>
              <a:t>independent</a:t>
            </a:r>
            <a:r>
              <a:rPr lang="en-US" i="1" dirty="0" smtClean="0">
                <a:solidFill>
                  <a:schemeClr val="bg1"/>
                </a:solidFill>
              </a:rPr>
              <a:t> assortment</a:t>
            </a:r>
            <a:r>
              <a:rPr lang="en-US" dirty="0" smtClean="0">
                <a:solidFill>
                  <a:schemeClr val="bg1"/>
                </a:solidFill>
              </a:rPr>
              <a:t>, so…)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Either way, there are way more possible offspring combinations with this type! </a:t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SO BUCKLE YOUR SEATBELTS!</a:t>
            </a:r>
          </a:p>
          <a:p>
            <a:pPr lvl="2"/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Example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 err="1" smtClean="0">
                <a:solidFill>
                  <a:schemeClr val="bg1"/>
                </a:solidFill>
              </a:rPr>
              <a:t>CcLl</a:t>
            </a:r>
            <a:r>
              <a:rPr lang="en-US" dirty="0" smtClean="0">
                <a:solidFill>
                  <a:schemeClr val="bg1"/>
                </a:solidFill>
              </a:rPr>
              <a:t> male is crossed with </a:t>
            </a:r>
            <a:r>
              <a:rPr lang="en-US" dirty="0" err="1" smtClean="0">
                <a:solidFill>
                  <a:schemeClr val="bg1"/>
                </a:solidFill>
              </a:rPr>
              <a:t>CcLl</a:t>
            </a:r>
            <a:r>
              <a:rPr lang="en-US" dirty="0" smtClean="0">
                <a:solidFill>
                  <a:schemeClr val="bg1"/>
                </a:solidFill>
              </a:rPr>
              <a:t> female … the possible offspring genotypes are :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</a:rPr>
              <a:t>CCLL, </a:t>
            </a:r>
            <a:r>
              <a:rPr lang="en-US" dirty="0" err="1" smtClean="0">
                <a:solidFill>
                  <a:schemeClr val="bg1"/>
                </a:solidFill>
              </a:rPr>
              <a:t>CCll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CCLl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CcLL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CcLl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Ccll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ccLL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ccLl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ccll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u="sng" dirty="0" smtClean="0">
                <a:solidFill>
                  <a:schemeClr val="bg1"/>
                </a:solidFill>
              </a:rPr>
              <a:t>But how do we know that?</a:t>
            </a:r>
          </a:p>
          <a:p>
            <a:pPr eaLnBrk="1" hangingPunct="1">
              <a:buFontTx/>
              <a:buNone/>
            </a:pPr>
            <a:r>
              <a:rPr lang="en-US" u="sng" dirty="0" smtClean="0">
                <a:solidFill>
                  <a:schemeClr val="bg1"/>
                </a:solidFill>
              </a:rPr>
              <a:t>And what does all that mean?</a:t>
            </a:r>
          </a:p>
          <a:p>
            <a:pPr eaLnBrk="1" hangingPunct="1">
              <a:buFontTx/>
              <a:buNone/>
            </a:pPr>
            <a:r>
              <a:rPr lang="en-US" u="sng" dirty="0" smtClean="0">
                <a:solidFill>
                  <a:schemeClr val="bg1"/>
                </a:solidFill>
              </a:rPr>
              <a:t>Are there any patterns we see to make this a little easier?</a:t>
            </a:r>
          </a:p>
          <a:p>
            <a:pPr eaLnBrk="1" hangingPunct="1">
              <a:buFontTx/>
              <a:buNone/>
            </a:pPr>
            <a:r>
              <a:rPr lang="en-US" u="sng" dirty="0" smtClean="0">
                <a:solidFill>
                  <a:schemeClr val="bg1"/>
                </a:solidFill>
              </a:rPr>
              <a:t>WE NEED............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A Plan of ATTACK!!!!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FIRST: Create a system to sort </a:t>
            </a:r>
            <a:r>
              <a:rPr lang="en-US" b="1" dirty="0" smtClean="0">
                <a:solidFill>
                  <a:schemeClr val="bg1"/>
                </a:solidFill>
              </a:rPr>
              <a:t>all possible allele combinations </a:t>
            </a:r>
            <a:r>
              <a:rPr lang="en-US" i="1" dirty="0" smtClean="0">
                <a:solidFill>
                  <a:schemeClr val="bg1"/>
                </a:solidFill>
              </a:rPr>
              <a:t>from each parent</a:t>
            </a:r>
            <a:r>
              <a:rPr lang="en-US" dirty="0" smtClean="0">
                <a:solidFill>
                  <a:schemeClr val="bg1"/>
                </a:solidFill>
              </a:rPr>
              <a:t>!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THEN: drop / push to figure out all the possible genotypes for the offspring!</a:t>
            </a:r>
          </a:p>
          <a:p>
            <a:pPr eaLnBrk="1" hangingPunct="1"/>
            <a:endParaRPr lang="en-US" dirty="0" smtClean="0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200400" y="3962400"/>
            <a:ext cx="2743200" cy="2514600"/>
            <a:chOff x="1152" y="1104"/>
            <a:chExt cx="3312" cy="2976"/>
          </a:xfrm>
        </p:grpSpPr>
        <p:sp>
          <p:nvSpPr>
            <p:cNvPr id="18437" name="Rectangle 4"/>
            <p:cNvSpPr>
              <a:spLocks noChangeArrowheads="1"/>
            </p:cNvSpPr>
            <p:nvPr/>
          </p:nvSpPr>
          <p:spPr bwMode="auto">
            <a:xfrm>
              <a:off x="1152" y="1104"/>
              <a:ext cx="3312" cy="297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8" name="Line 5"/>
            <p:cNvSpPr>
              <a:spLocks noChangeShapeType="1"/>
            </p:cNvSpPr>
            <p:nvPr/>
          </p:nvSpPr>
          <p:spPr bwMode="auto">
            <a:xfrm>
              <a:off x="2784" y="1104"/>
              <a:ext cx="0" cy="29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39" name="Line 6"/>
            <p:cNvSpPr>
              <a:spLocks noChangeShapeType="1"/>
            </p:cNvSpPr>
            <p:nvPr/>
          </p:nvSpPr>
          <p:spPr bwMode="auto">
            <a:xfrm>
              <a:off x="3648" y="1104"/>
              <a:ext cx="0" cy="29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0" name="Line 7"/>
            <p:cNvSpPr>
              <a:spLocks noChangeShapeType="1"/>
            </p:cNvSpPr>
            <p:nvPr/>
          </p:nvSpPr>
          <p:spPr bwMode="auto">
            <a:xfrm>
              <a:off x="1968" y="1104"/>
              <a:ext cx="0" cy="29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Line 8"/>
            <p:cNvSpPr>
              <a:spLocks noChangeShapeType="1"/>
            </p:cNvSpPr>
            <p:nvPr/>
          </p:nvSpPr>
          <p:spPr bwMode="auto">
            <a:xfrm>
              <a:off x="1152" y="2592"/>
              <a:ext cx="3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Line 9"/>
            <p:cNvSpPr>
              <a:spLocks noChangeShapeType="1"/>
            </p:cNvSpPr>
            <p:nvPr/>
          </p:nvSpPr>
          <p:spPr bwMode="auto">
            <a:xfrm>
              <a:off x="1152" y="3312"/>
              <a:ext cx="3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Line 10"/>
            <p:cNvSpPr>
              <a:spLocks noChangeShapeType="1"/>
            </p:cNvSpPr>
            <p:nvPr/>
          </p:nvSpPr>
          <p:spPr bwMode="auto">
            <a:xfrm>
              <a:off x="1152" y="1824"/>
              <a:ext cx="3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FOIL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>
                <a:solidFill>
                  <a:schemeClr val="bg1"/>
                </a:solidFill>
              </a:rPr>
              <a:t>We will use the FOIL method (YES! THAT FOIL METHOD FROM MATH!)  to figure out the possible gametes for each parent </a:t>
            </a:r>
            <a:r>
              <a:rPr lang="en-US" smtClean="0">
                <a:solidFill>
                  <a:schemeClr val="bg1"/>
                </a:solidFill>
              </a:rPr>
              <a:t>(remember… the </a:t>
            </a:r>
            <a:r>
              <a:rPr lang="en-US" u="sng" smtClean="0">
                <a:solidFill>
                  <a:schemeClr val="bg1"/>
                </a:solidFill>
              </a:rPr>
              <a:t>alleles</a:t>
            </a:r>
            <a:r>
              <a:rPr lang="en-US" smtClean="0">
                <a:solidFill>
                  <a:schemeClr val="bg1"/>
                </a:solidFill>
              </a:rPr>
              <a:t> </a:t>
            </a:r>
            <a:r>
              <a:rPr lang="en-US" i="1" smtClean="0">
                <a:solidFill>
                  <a:schemeClr val="bg1"/>
                </a:solidFill>
              </a:rPr>
              <a:t>segregate</a:t>
            </a:r>
            <a:r>
              <a:rPr lang="en-US" smtClean="0">
                <a:solidFill>
                  <a:schemeClr val="bg1"/>
                </a:solidFill>
              </a:rPr>
              <a:t> into each </a:t>
            </a:r>
            <a:r>
              <a:rPr lang="en-US" u="sng" smtClean="0">
                <a:solidFill>
                  <a:schemeClr val="bg1"/>
                </a:solidFill>
              </a:rPr>
              <a:t>gamete</a:t>
            </a:r>
            <a:r>
              <a:rPr lang="en-US" smtClean="0">
                <a:solidFill>
                  <a:schemeClr val="bg1"/>
                </a:solidFill>
              </a:rPr>
              <a:t> during </a:t>
            </a:r>
            <a:r>
              <a:rPr lang="en-US" u="sng" smtClean="0">
                <a:solidFill>
                  <a:schemeClr val="bg1"/>
                </a:solidFill>
              </a:rPr>
              <a:t>meiosis</a:t>
            </a:r>
            <a:r>
              <a:rPr lang="en-US" smtClean="0">
                <a:solidFill>
                  <a:schemeClr val="bg1"/>
                </a:solidFill>
              </a:rPr>
              <a:t>)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pic>
        <p:nvPicPr>
          <p:cNvPr id="19460" name="Picture 5" descr="C:\Users\waanestad\Desktop\fo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038600"/>
            <a:ext cx="3105150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FOIL plan of attack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FIRST! Figure out the genotypes of both parents (old)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SECOND! Foil those genotypes to figure out possible gametes for each parent (new)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THIRD! Set up the Big Enchilada </a:t>
            </a:r>
            <a:r>
              <a:rPr lang="en-US" dirty="0" err="1" smtClean="0">
                <a:solidFill>
                  <a:schemeClr val="bg1"/>
                </a:solidFill>
              </a:rPr>
              <a:t>Punnett</a:t>
            </a:r>
            <a:r>
              <a:rPr lang="en-US" dirty="0" smtClean="0">
                <a:solidFill>
                  <a:schemeClr val="bg1"/>
                </a:solidFill>
              </a:rPr>
              <a:t> Square with 16 boxes (new)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LAST! Drop and push (old)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304800"/>
            <a:ext cx="7848600" cy="5715000"/>
          </a:xfrm>
          <a:prstGeom prst="rect">
            <a:avLst/>
          </a:prstGeom>
          <a:noFill/>
          <a:ln w="5715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FOIL practice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 a breed of dogs, brown fur is dominant to yellow fur. In addition, they can have fluffy tails (dominant) or thin tails (recessive). If you cross a mom heterozygous for her brown fur and heterozygous for her fluffy tail with a dad homozygous brown fur with a thin tail, what would the offspring probably look like?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524000"/>
            <a:ext cx="8305800" cy="4648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FOIL practice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 a breed of dogs, </a:t>
            </a:r>
            <a:r>
              <a:rPr lang="en-US" dirty="0" smtClean="0">
                <a:solidFill>
                  <a:srgbClr val="FF0000"/>
                </a:solidFill>
              </a:rPr>
              <a:t>brown fur (B) is dominant </a:t>
            </a:r>
            <a:r>
              <a:rPr lang="en-US" dirty="0" smtClean="0">
                <a:solidFill>
                  <a:schemeClr val="bg1"/>
                </a:solidFill>
              </a:rPr>
              <a:t>to yellow fur (b). In addition, they can have </a:t>
            </a:r>
            <a:r>
              <a:rPr lang="en-US" dirty="0" smtClean="0">
                <a:solidFill>
                  <a:srgbClr val="FF0000"/>
                </a:solidFill>
              </a:rPr>
              <a:t>fluffy (F) tails (dominant) or thin (f) tails (recessive)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If you cross a </a:t>
            </a:r>
            <a:r>
              <a:rPr lang="en-US" dirty="0" smtClean="0">
                <a:solidFill>
                  <a:srgbClr val="FF99FF"/>
                </a:solidFill>
              </a:rPr>
              <a:t>mom heterozygous for her brown fur and heterozygous for her fluffy tail </a:t>
            </a:r>
            <a:r>
              <a:rPr lang="en-US" dirty="0" smtClean="0">
                <a:solidFill>
                  <a:schemeClr val="bg1"/>
                </a:solidFill>
              </a:rPr>
              <a:t>with a </a:t>
            </a:r>
            <a:r>
              <a:rPr lang="en-US" dirty="0" smtClean="0">
                <a:solidFill>
                  <a:srgbClr val="0070C0"/>
                </a:solidFill>
              </a:rPr>
              <a:t>dad homozygous brown fur with a thin tail</a:t>
            </a:r>
            <a:r>
              <a:rPr lang="en-US" dirty="0" smtClean="0">
                <a:solidFill>
                  <a:schemeClr val="bg1"/>
                </a:solidFill>
              </a:rPr>
              <a:t>, what would the offspring probably look like?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1)  Mom’s genotype: </a:t>
            </a:r>
            <a:r>
              <a:rPr lang="en-US" u="sng" dirty="0" err="1" smtClean="0">
                <a:solidFill>
                  <a:schemeClr val="bg1"/>
                </a:solidFill>
              </a:rPr>
              <a:t>BbFf</a:t>
            </a:r>
            <a:r>
              <a:rPr lang="en-US" dirty="0" smtClean="0">
                <a:solidFill>
                  <a:schemeClr val="bg1"/>
                </a:solidFill>
              </a:rPr>
              <a:t>     Dad’s genotype: </a:t>
            </a:r>
            <a:r>
              <a:rPr lang="en-US" u="sng" dirty="0" err="1" smtClean="0">
                <a:solidFill>
                  <a:schemeClr val="bg1"/>
                </a:solidFill>
              </a:rPr>
              <a:t>BBff</a:t>
            </a:r>
            <a:endParaRPr lang="en-US" u="sng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2) FOIL to figure out gametes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3) make Big Enchilada </a:t>
            </a:r>
            <a:r>
              <a:rPr lang="en-US" dirty="0" err="1" smtClean="0">
                <a:solidFill>
                  <a:schemeClr val="bg1"/>
                </a:solidFill>
              </a:rPr>
              <a:t>punnett</a:t>
            </a:r>
            <a:r>
              <a:rPr lang="en-US" dirty="0" smtClean="0">
                <a:solidFill>
                  <a:schemeClr val="bg1"/>
                </a:solidFill>
              </a:rPr>
              <a:t> square; drop, push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1514</TotalTime>
  <Words>768</Words>
  <Application>Microsoft Office PowerPoint</Application>
  <PresentationFormat>On-screen Show (4:3)</PresentationFormat>
  <Paragraphs>80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Warm Up (top of 9R)</vt:lpstr>
      <vt:lpstr>Punnett Squares:           Dihybrid Crosses</vt:lpstr>
      <vt:lpstr>Dihybrid crosses</vt:lpstr>
      <vt:lpstr>Example</vt:lpstr>
      <vt:lpstr>A Plan of ATTACK!!!!</vt:lpstr>
      <vt:lpstr>FOIL</vt:lpstr>
      <vt:lpstr>FOIL plan of attack</vt:lpstr>
      <vt:lpstr>FOIL practice</vt:lpstr>
      <vt:lpstr>FOIL practice</vt:lpstr>
      <vt:lpstr>Let’s try one together </vt:lpstr>
      <vt:lpstr>Thinking Cap</vt:lpstr>
      <vt:lpstr>Slide 12</vt:lpstr>
      <vt:lpstr>Big Enchilada</vt:lpstr>
      <vt:lpstr>F2 generation</vt:lpstr>
      <vt:lpstr>Meow!</vt:lpstr>
      <vt:lpstr>Practice at Home!!</vt:lpstr>
    </vt:vector>
  </TitlesOfParts>
  <Company>Temecula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Punnett Squares:           Dihybrid Crosses</dc:title>
  <dc:creator>waanestad</dc:creator>
  <cp:lastModifiedBy>waanestad</cp:lastModifiedBy>
  <cp:revision>81</cp:revision>
  <dcterms:created xsi:type="dcterms:W3CDTF">2014-12-09T14:52:16Z</dcterms:created>
  <dcterms:modified xsi:type="dcterms:W3CDTF">2019-01-25T14:57:44Z</dcterms:modified>
</cp:coreProperties>
</file>