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9" r:id="rId4"/>
    <p:sldId id="277" r:id="rId5"/>
    <p:sldId id="280" r:id="rId6"/>
    <p:sldId id="270" r:id="rId7"/>
    <p:sldId id="271" r:id="rId8"/>
    <p:sldId id="262" r:id="rId9"/>
    <p:sldId id="272" r:id="rId10"/>
    <p:sldId id="259" r:id="rId11"/>
    <p:sldId id="273" r:id="rId12"/>
    <p:sldId id="260" r:id="rId13"/>
    <p:sldId id="274" r:id="rId14"/>
    <p:sldId id="261" r:id="rId15"/>
    <p:sldId id="276" r:id="rId16"/>
    <p:sldId id="292" r:id="rId17"/>
    <p:sldId id="282" r:id="rId18"/>
    <p:sldId id="283" r:id="rId19"/>
    <p:sldId id="284" r:id="rId20"/>
    <p:sldId id="287" r:id="rId21"/>
    <p:sldId id="288" r:id="rId22"/>
    <p:sldId id="289" r:id="rId23"/>
    <p:sldId id="290" r:id="rId24"/>
    <p:sldId id="291" r:id="rId25"/>
    <p:sldId id="293" r:id="rId26"/>
    <p:sldId id="294" r:id="rId2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0D7F4C-D662-4431-86B6-1B475B338A05}" type="datetimeFigureOut">
              <a:rPr lang="en-US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6E915-E4CF-45F9-B021-0669A417D7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E43157-7FC5-49A0-AA07-6B042CA8E43E}" type="datetimeFigureOut">
              <a:rPr lang="en-US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B547F-BE50-4EBE-B66D-8B5F50F010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0F632C-0F74-4B39-A5AE-EDADBFB78D06}" type="datetimeFigureOut">
              <a:rPr lang="en-US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A656C-A9AC-48C3-ACE1-98BAA6EE5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4CDB3E-1D54-493F-BE05-B31BEC077248}" type="datetimeFigureOut">
              <a:rPr lang="en-US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EF53B-C7C9-4605-88B0-38FB2F8D2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02C44-E39E-408A-AC12-E1F2DACEAD92}" type="datetimeFigureOut">
              <a:rPr lang="en-US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7FA92-1A97-4A10-B827-D07E4AEB4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FBCE46-ABEF-461A-A738-6360F3DA3BDE}" type="datetimeFigureOut">
              <a:rPr lang="en-US"/>
              <a:pPr/>
              <a:t>9/24/2018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35BB1-3527-4A1B-A569-05C4D0784E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03EDDB-1C68-49D5-99A1-9C389F3D4848}" type="datetimeFigureOut">
              <a:rPr lang="en-US"/>
              <a:pPr/>
              <a:t>9/24/2018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52A04-7CFA-4022-A3EF-C1EC6AA04B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35B6D-B550-44E9-AB1B-A5008B4DCA60}" type="datetimeFigureOut">
              <a:rPr lang="en-US"/>
              <a:pPr/>
              <a:t>9/24/2018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8FB6D-F5D6-48A8-A0C7-FD6063B82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57246C-C392-4C52-AAE8-B1A26D036BFF}" type="datetimeFigureOut">
              <a:rPr lang="en-US"/>
              <a:pPr/>
              <a:t>9/24/2018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EF012-8E1D-4F44-89AA-B30D398675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AC68DE-4E69-4368-B765-38A8134B3369}" type="datetimeFigureOut">
              <a:rPr lang="en-US"/>
              <a:pPr/>
              <a:t>9/24/2018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4EA40-4F12-4CC9-AD91-D0BE8F8ECA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53122-4F2A-4A8A-AAA1-9C8C4911FD33}" type="datetimeFigureOut">
              <a:rPr lang="en-US"/>
              <a:pPr/>
              <a:t>9/24/2018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200DB-45C9-41F8-AE89-1773AAA41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1AC9243-10C6-4AA2-AC9A-B2F19A73F3A7}" type="datetimeFigureOut">
              <a:rPr lang="en-US"/>
              <a:pPr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493A991-448F-4F53-8024-94BD1DE7BE8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574963" y="1524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Ch. 5 Biodiversity &amp; Conservation</a:t>
            </a:r>
            <a:br>
              <a:rPr lang="en-US" dirty="0" smtClean="0"/>
            </a:br>
            <a:r>
              <a:rPr lang="en-US" dirty="0" smtClean="0"/>
              <a:t>(10R)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bg1"/>
                </a:solidFill>
                <a:ea typeface="+mn-ea"/>
                <a:cs typeface="+mn-cs"/>
              </a:rPr>
              <a:t>(8R)</a:t>
            </a:r>
          </a:p>
        </p:txBody>
      </p:sp>
      <p:pic>
        <p:nvPicPr>
          <p:cNvPr id="4098" name="Picture 2" descr="C:\Users\waanestad\Desktop\553677-Watershortage-1369339280-1000-640x4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7483" y="3111666"/>
            <a:ext cx="4135967" cy="310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Climate Change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Climate is long-term weather in a particular place</a:t>
            </a:r>
          </a:p>
          <a:p>
            <a:pPr lvl="1" eaLnBrk="1" hangingPunct="1"/>
            <a:r>
              <a:rPr lang="en-US" sz="2400" dirty="0" smtClean="0"/>
              <a:t>If it changes, all the adaptations organisms have made to live successfully in that climate are no longer necessary.</a:t>
            </a:r>
          </a:p>
          <a:p>
            <a:pPr lvl="2" eaLnBrk="1" hangingPunct="1"/>
            <a:r>
              <a:rPr lang="en-US" sz="2000" dirty="0" smtClean="0">
                <a:solidFill>
                  <a:schemeClr val="bg1"/>
                </a:solidFill>
              </a:rPr>
              <a:t>Most organisms cannot survive changes to their climate!</a:t>
            </a:r>
          </a:p>
        </p:txBody>
      </p:sp>
      <p:pic>
        <p:nvPicPr>
          <p:cNvPr id="25603" name="Picture 1" descr="300px-Arctic_sea_ice_loss_animation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" y="2790825"/>
            <a:ext cx="4687888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5456238" y="2736850"/>
            <a:ext cx="330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ym typeface="Wingdings" pitchFamily="2" charset="2"/>
              </a:rPr>
              <a:t> Lower biodiversity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an animal that is perfectly adapted to the environment it lives in… What would happen if the temperature there increased (or decreased) 50 degrees F? (</a:t>
            </a:r>
            <a:r>
              <a:rPr lang="en-US" dirty="0" err="1" smtClean="0"/>
              <a:t>ie</a:t>
            </a:r>
            <a:r>
              <a:rPr lang="en-US" dirty="0" smtClean="0"/>
              <a:t>: Scar – Tundra)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Human Activity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 are terrible (!) at </a:t>
            </a:r>
            <a:r>
              <a:rPr lang="en-US" i="1" dirty="0" smtClean="0"/>
              <a:t>sharing</a:t>
            </a:r>
            <a:r>
              <a:rPr lang="en-US" dirty="0" smtClean="0"/>
              <a:t> this planet:</a:t>
            </a:r>
          </a:p>
          <a:p>
            <a:pPr lvl="1" eaLnBrk="1" hangingPunct="1"/>
            <a:r>
              <a:rPr lang="en-US" dirty="0" smtClean="0"/>
              <a:t>Clearing habitats for homes, shopping centers, cities, or farming</a:t>
            </a:r>
          </a:p>
          <a:p>
            <a:pPr lvl="1" eaLnBrk="1" hangingPunct="1"/>
            <a:r>
              <a:rPr lang="en-US" dirty="0" smtClean="0"/>
              <a:t>Using resources for human needs (wood for structures, etc.)</a:t>
            </a:r>
          </a:p>
          <a:p>
            <a:pPr lvl="1" eaLnBrk="1" hangingPunct="1"/>
            <a:r>
              <a:rPr lang="en-US" dirty="0" smtClean="0"/>
              <a:t>Our lifestyle releases pollutants into the environment </a:t>
            </a:r>
            <a:r>
              <a:rPr lang="en-US" sz="1900" dirty="0" smtClean="0"/>
              <a:t>(CO2 </a:t>
            </a:r>
            <a:r>
              <a:rPr lang="en-US" sz="1900" dirty="0" smtClean="0">
                <a:sym typeface="Wingdings" pitchFamily="2" charset="2"/>
              </a:rPr>
              <a:t> greenhouse gas  climate change)</a:t>
            </a:r>
            <a:endParaRPr lang="en-US" sz="1900" dirty="0" smtClean="0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532063" y="5294313"/>
            <a:ext cx="330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ym typeface="Wingdings" pitchFamily="2" charset="2"/>
              </a:rPr>
              <a:t> Lower biodiversity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14436" cy="4525963"/>
          </a:xfrm>
        </p:spPr>
        <p:txBody>
          <a:bodyPr/>
          <a:lstStyle/>
          <a:p>
            <a:r>
              <a:rPr lang="en-US" dirty="0" smtClean="0"/>
              <a:t>Evaluate:</a:t>
            </a:r>
          </a:p>
          <a:p>
            <a:pPr>
              <a:buNone/>
            </a:pPr>
            <a:r>
              <a:rPr lang="en-US" dirty="0" smtClean="0"/>
              <a:t>“human population increase has </a:t>
            </a:r>
            <a:r>
              <a:rPr lang="en-US" u="sng" dirty="0" smtClean="0"/>
              <a:t>definitely caused </a:t>
            </a:r>
            <a:r>
              <a:rPr lang="en-US" dirty="0" smtClean="0"/>
              <a:t>e</a:t>
            </a:r>
            <a:r>
              <a:rPr lang="en-US" dirty="0" smtClean="0"/>
              <a:t>xtinctions to increase.”</a:t>
            </a:r>
          </a:p>
          <a:p>
            <a:pPr>
              <a:buNone/>
            </a:pPr>
            <a:r>
              <a:rPr lang="en-US" dirty="0" smtClean="0"/>
              <a:t>Partner A – pro</a:t>
            </a:r>
          </a:p>
          <a:p>
            <a:pPr>
              <a:buNone/>
            </a:pPr>
            <a:r>
              <a:rPr lang="en-US" smtClean="0"/>
              <a:t>Partner B - con</a:t>
            </a:r>
            <a:endParaRPr lang="en-US" dirty="0" smtClean="0"/>
          </a:p>
        </p:txBody>
      </p:sp>
      <p:pic>
        <p:nvPicPr>
          <p:cNvPr id="14338" name="Picture 2" descr="Image result for habitat destruction biodiversity loss grap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1636" y="1865745"/>
            <a:ext cx="4715164" cy="3536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 of non-native species</a:t>
            </a:r>
          </a:p>
        </p:txBody>
      </p:sp>
      <p:pic>
        <p:nvPicPr>
          <p:cNvPr id="27650" name="Picture 1029" descr="snakehead_468x27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4513" y="1600200"/>
            <a:ext cx="3657600" cy="3243263"/>
          </a:xfrm>
        </p:spPr>
      </p:pic>
      <p:sp>
        <p:nvSpPr>
          <p:cNvPr id="27651" name="AutoShape 1036"/>
          <p:cNvSpPr>
            <a:spLocks noChangeArrowheads="1"/>
          </p:cNvSpPr>
          <p:nvPr/>
        </p:nvSpPr>
        <p:spPr bwMode="auto">
          <a:xfrm flipV="1">
            <a:off x="1136650" y="4843463"/>
            <a:ext cx="1295400" cy="1411287"/>
          </a:xfrm>
          <a:prstGeom prst="wedgeEllipseCallout">
            <a:avLst>
              <a:gd name="adj1" fmla="val 119264"/>
              <a:gd name="adj2" fmla="val 1084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4202113" y="1398588"/>
            <a:ext cx="464185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NATIVE species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Organism adapted to a particular habitat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When NON-NATIVE (</a:t>
            </a:r>
            <a:r>
              <a:rPr lang="en-US" sz="2400" dirty="0" smtClean="0"/>
              <a:t>or “</a:t>
            </a:r>
            <a:r>
              <a:rPr lang="en-US" sz="2400" u="sng" dirty="0" smtClean="0"/>
              <a:t>exotic</a:t>
            </a:r>
            <a:r>
              <a:rPr lang="en-US" sz="2400" dirty="0" smtClean="0"/>
              <a:t>” or </a:t>
            </a:r>
            <a:r>
              <a:rPr lang="en-US" altLang="en-US" sz="2400" dirty="0"/>
              <a:t>“</a:t>
            </a:r>
            <a:r>
              <a:rPr lang="en-US" sz="2400" u="sng" dirty="0"/>
              <a:t>invasive</a:t>
            </a:r>
            <a:r>
              <a:rPr lang="en-US" altLang="en-US" sz="2400" dirty="0"/>
              <a:t>”</a:t>
            </a:r>
            <a:r>
              <a:rPr lang="en-US" sz="2400" dirty="0"/>
              <a:t>) species are introduced to that environment, the native populations are usually </a:t>
            </a:r>
            <a:r>
              <a:rPr lang="en-US" sz="2400" i="1" dirty="0"/>
              <a:t>out-competed or eaten </a:t>
            </a:r>
            <a:r>
              <a:rPr lang="en-US" sz="2400" dirty="0"/>
              <a:t>by the invaders!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WHY? These </a:t>
            </a:r>
            <a:r>
              <a:rPr lang="en-US" sz="2400" dirty="0" err="1"/>
              <a:t>turds</a:t>
            </a:r>
            <a:r>
              <a:rPr lang="en-US" sz="2400" dirty="0"/>
              <a:t> have no natural predators in their new environment and </a:t>
            </a:r>
            <a:r>
              <a:rPr lang="en-US" sz="2400" dirty="0" smtClean="0"/>
              <a:t>tend to thrive there!</a:t>
            </a:r>
            <a:endParaRPr lang="en-US" sz="2400" dirty="0"/>
          </a:p>
        </p:txBody>
      </p:sp>
      <p:sp>
        <p:nvSpPr>
          <p:cNvPr id="27653" name="TextBox 2"/>
          <p:cNvSpPr txBox="1">
            <a:spLocks noChangeArrowheads="1"/>
          </p:cNvSpPr>
          <p:nvPr/>
        </p:nvSpPr>
        <p:spPr bwMode="auto">
          <a:xfrm>
            <a:off x="1270000" y="5281613"/>
            <a:ext cx="1035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AHHH!!!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environment, are humans native or non-native species?</a:t>
            </a:r>
          </a:p>
          <a:p>
            <a:pPr lvl="1"/>
            <a:r>
              <a:rPr lang="en-US" dirty="0" smtClean="0"/>
              <a:t>Justify your answer (using evidence from all that we just learned)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we feeling??</a:t>
            </a:r>
            <a:endParaRPr lang="en-US" dirty="0"/>
          </a:p>
        </p:txBody>
      </p:sp>
      <p:pic>
        <p:nvPicPr>
          <p:cNvPr id="1026" name="Picture 2" descr="C:\Users\waanestad\Desktop\hands-count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23571"/>
            <a:ext cx="9144000" cy="3410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Basically: Methods that protect biodiversity</a:t>
            </a:r>
          </a:p>
          <a:p>
            <a:pPr lvl="1"/>
            <a:r>
              <a:rPr lang="en-US" dirty="0" smtClean="0"/>
              <a:t>Include both preservation of species AND habitat</a:t>
            </a:r>
            <a:endParaRPr lang="en-US" dirty="0"/>
          </a:p>
        </p:txBody>
      </p:sp>
      <p:pic>
        <p:nvPicPr>
          <p:cNvPr id="3074" name="Picture 2" descr="C:\Users\waanestad\Desktop\environmental-conservation-symbols-8921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124200"/>
            <a:ext cx="3565525" cy="3395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Habitats must be preserved (protected) in order to save species!</a:t>
            </a:r>
          </a:p>
          <a:p>
            <a:pPr lvl="1"/>
            <a:r>
              <a:rPr lang="en-US" dirty="0" smtClean="0"/>
              <a:t>National parks &amp; preserves </a:t>
            </a:r>
          </a:p>
          <a:p>
            <a:pPr lvl="2"/>
            <a:r>
              <a:rPr lang="en-US" dirty="0" smtClean="0"/>
              <a:t>Yellowstone</a:t>
            </a:r>
          </a:p>
          <a:p>
            <a:pPr lvl="2"/>
            <a:r>
              <a:rPr lang="en-US" dirty="0" smtClean="0"/>
              <a:t>Santa Rosa Plateau*</a:t>
            </a:r>
            <a:endParaRPr lang="en-US" dirty="0"/>
          </a:p>
        </p:txBody>
      </p:sp>
      <p:pic>
        <p:nvPicPr>
          <p:cNvPr id="4098" name="Picture 2" descr="C:\Users\waanestad\Desktop\logo-glba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371600"/>
            <a:ext cx="3205162" cy="4884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relationship between “conservation” and “preservation?”</a:t>
            </a:r>
            <a:endParaRPr lang="en-US" dirty="0"/>
          </a:p>
        </p:txBody>
      </p:sp>
      <p:pic>
        <p:nvPicPr>
          <p:cNvPr id="6146" name="Picture 2" descr="C:\Users\waanestad\Desktop\1154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5087"/>
            <a:ext cx="2702719" cy="312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IMPORTANT: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BIODIVERSITY</a:t>
            </a:r>
            <a:r>
              <a:rPr lang="en-US" dirty="0" smtClean="0"/>
              <a:t> refers to the </a:t>
            </a:r>
            <a:r>
              <a:rPr lang="en-US" i="1" dirty="0" smtClean="0"/>
              <a:t>sum</a:t>
            </a:r>
            <a:r>
              <a:rPr lang="en-US" dirty="0" smtClean="0"/>
              <a:t> total of </a:t>
            </a:r>
            <a:r>
              <a:rPr lang="en-US" i="1" dirty="0" smtClean="0"/>
              <a:t>different</a:t>
            </a:r>
            <a:r>
              <a:rPr lang="en-US" dirty="0" smtClean="0"/>
              <a:t> </a:t>
            </a:r>
            <a:r>
              <a:rPr lang="en-US" u="sng" dirty="0" smtClean="0"/>
              <a:t>kinds</a:t>
            </a:r>
            <a:r>
              <a:rPr lang="en-US" dirty="0" smtClean="0"/>
              <a:t> of </a:t>
            </a:r>
            <a:r>
              <a:rPr lang="en-US" i="1" dirty="0" smtClean="0"/>
              <a:t>organisms</a:t>
            </a:r>
            <a:r>
              <a:rPr lang="en-US" dirty="0" smtClean="0"/>
              <a:t> </a:t>
            </a:r>
            <a:r>
              <a:rPr lang="en-US" smtClean="0"/>
              <a:t>in an area. 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Basically the # of </a:t>
            </a:r>
            <a:r>
              <a:rPr lang="en-US" b="1" u="sng" dirty="0" smtClean="0"/>
              <a:t>different</a:t>
            </a:r>
            <a:r>
              <a:rPr lang="en-US" u="sng" dirty="0" smtClean="0"/>
              <a:t> </a:t>
            </a:r>
            <a:r>
              <a:rPr lang="en-US" b="1" u="sng" dirty="0" smtClean="0"/>
              <a:t>populations</a:t>
            </a:r>
            <a:r>
              <a:rPr lang="en-US" dirty="0" smtClean="0"/>
              <a:t>!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NOT just the # of </a:t>
            </a:r>
            <a:r>
              <a:rPr lang="en-US" i="1" dirty="0" smtClean="0"/>
              <a:t>organisms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It is affected by changes in the habitat!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/>
              <a:t>			* bio =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/>
              <a:t>			* diversity =</a:t>
            </a:r>
          </a:p>
        </p:txBody>
      </p:sp>
      <p:pic>
        <p:nvPicPr>
          <p:cNvPr id="1026" name="Picture 2" descr="C:\Users\waanestad\Desktop\biodiversity_358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304146"/>
            <a:ext cx="2286000" cy="218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001000" cy="2895600"/>
          </a:xfrm>
        </p:spPr>
        <p:txBody>
          <a:bodyPr>
            <a:normAutofit/>
          </a:bodyPr>
          <a:lstStyle/>
          <a:p>
            <a:r>
              <a:rPr lang="en-US" dirty="0" smtClean="0"/>
              <a:t>Captive-breeding programs take animals that have VERY low #s in the wild and attempt to increase those #s</a:t>
            </a:r>
          </a:p>
          <a:p>
            <a:r>
              <a:rPr lang="en-US" dirty="0" smtClean="0"/>
              <a:t>When enough have been born/ raised, they can be </a:t>
            </a:r>
            <a:r>
              <a:rPr lang="en-US" i="1" dirty="0" smtClean="0"/>
              <a:t>reintroduced</a:t>
            </a:r>
            <a:r>
              <a:rPr lang="en-US" dirty="0" smtClean="0"/>
              <a:t> to their natural habitat</a:t>
            </a:r>
            <a:endParaRPr lang="en-US" dirty="0"/>
          </a:p>
        </p:txBody>
      </p:sp>
      <p:pic>
        <p:nvPicPr>
          <p:cNvPr id="2050" name="Picture 2" descr="C:\Users\waanestad\Desktop\pelican_d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886200"/>
            <a:ext cx="3962400" cy="279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Endangered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Endangered Species Act of 1973 made it illegal to harm any species on the endangered or threatened species list.</a:t>
            </a:r>
          </a:p>
          <a:p>
            <a:pPr lvl="1"/>
            <a:r>
              <a:rPr lang="en-US" dirty="0" smtClean="0"/>
              <a:t>Harm includes changing an ecosystem where these species live</a:t>
            </a:r>
          </a:p>
          <a:p>
            <a:pPr lvl="1"/>
            <a:r>
              <a:rPr lang="en-US" dirty="0" smtClean="0"/>
              <a:t>Ex: Santa Rosa Plateau Ecological Reserve</a:t>
            </a:r>
          </a:p>
          <a:p>
            <a:pPr lvl="2"/>
            <a:r>
              <a:rPr lang="en-US" dirty="0" smtClean="0"/>
              <a:t>Endangered: Fairy Shrimp</a:t>
            </a:r>
            <a:endParaRPr lang="en-US" dirty="0"/>
          </a:p>
        </p:txBody>
      </p:sp>
      <p:pic>
        <p:nvPicPr>
          <p:cNvPr id="7170" name="Picture 2" descr="C:\Users\waanestad\Desktop\vernal-pool-shrimp_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029200"/>
            <a:ext cx="3670269" cy="1624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191000" cy="4525963"/>
          </a:xfrm>
        </p:spPr>
        <p:txBody>
          <a:bodyPr>
            <a:noAutofit/>
          </a:bodyPr>
          <a:lstStyle/>
          <a:p>
            <a:r>
              <a:rPr lang="en-US" sz="5400" dirty="0" smtClean="0"/>
              <a:t>WHY SHOULD WE CARE ABOUT A SILLY LITTLE FAIRY SHRIMP!?!?!</a:t>
            </a:r>
            <a:endParaRPr lang="en-US" sz="5400" dirty="0"/>
          </a:p>
        </p:txBody>
      </p:sp>
      <p:pic>
        <p:nvPicPr>
          <p:cNvPr id="8194" name="Picture 2" descr="C:\Users\waanestad\Desktop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362200"/>
            <a:ext cx="3585968" cy="293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xplosion 1 5"/>
          <p:cNvSpPr/>
          <p:nvPr/>
        </p:nvSpPr>
        <p:spPr>
          <a:xfrm>
            <a:off x="6899565" y="4629872"/>
            <a:ext cx="1893455" cy="1496291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= The end of the line for most species</a:t>
            </a:r>
          </a:p>
          <a:p>
            <a:pPr lvl="1"/>
            <a:r>
              <a:rPr lang="en-US" dirty="0" smtClean="0"/>
              <a:t>No more breeding pairs to continue the species</a:t>
            </a:r>
          </a:p>
          <a:p>
            <a:r>
              <a:rPr lang="en-US" dirty="0" smtClean="0"/>
              <a:t>99.9% of species that have ever existed have gone extinct, so it is a natural process</a:t>
            </a:r>
          </a:p>
          <a:p>
            <a:r>
              <a:rPr lang="en-US" dirty="0" smtClean="0"/>
              <a:t>HOWEVER(!), we are definitely helping it along :/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441960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371600"/>
                <a:gridCol w="1219200"/>
                <a:gridCol w="1219200"/>
                <a:gridCol w="1219200"/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Relationship</a:t>
                      </a:r>
                      <a:r>
                        <a:rPr lang="en-US" baseline="0" dirty="0" smtClean="0"/>
                        <a:t> of Land Area to Extinctions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Island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r>
                        <a:rPr lang="en-US" baseline="0" dirty="0" smtClean="0"/>
                        <a:t> in km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Initial</a:t>
                      </a:r>
                      <a:r>
                        <a:rPr lang="en-US" baseline="0" dirty="0" smtClean="0"/>
                        <a:t> # of 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Extinctions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Percent of Loss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Borneo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751,709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126, 086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5,443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95127" y="5033818"/>
            <a:ext cx="1330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Show video clip!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10L of your notebook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164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Why is biodiversity important?</a:t>
            </a:r>
          </a:p>
          <a:p>
            <a:pPr marL="514350" indent="-514350">
              <a:buNone/>
            </a:pPr>
            <a:r>
              <a:rPr lang="en-US" dirty="0" smtClean="0">
                <a:sym typeface="Wingdings" pitchFamily="2" charset="2"/>
              </a:rPr>
              <a:t>2. What is more effective, species protection or habitat protection? Why? Explain…</a:t>
            </a:r>
          </a:p>
          <a:p>
            <a:pPr marL="514350" indent="-514350">
              <a:buNone/>
            </a:pPr>
            <a:r>
              <a:rPr lang="en-US" dirty="0" smtClean="0">
                <a:sym typeface="Wingdings" pitchFamily="2" charset="2"/>
              </a:rPr>
              <a:t>3. What is the relationship between “biodiversity” and “conservation?”</a:t>
            </a:r>
          </a:p>
          <a:p>
            <a:pPr marL="514350" indent="-514350">
              <a:buNone/>
            </a:pPr>
            <a:endParaRPr lang="en-US" dirty="0"/>
          </a:p>
        </p:txBody>
      </p:sp>
      <p:pic>
        <p:nvPicPr>
          <p:cNvPr id="4" name="Picture 3" descr="C:\Users\waanestad\Desktop\logo_biodiversi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2943" y="1814225"/>
            <a:ext cx="5781675" cy="4524375"/>
          </a:xfrm>
          <a:prstGeom prst="rect">
            <a:avLst/>
          </a:prstGeom>
          <a:noFill/>
        </p:spPr>
      </p:pic>
      <p:pic>
        <p:nvPicPr>
          <p:cNvPr id="5" name="Picture 2" descr="C:\Users\waanestad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0604" y="4362886"/>
            <a:ext cx="2241755" cy="1763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7"/>
            <a:ext cx="8391525" cy="629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29528" y="1145309"/>
            <a:ext cx="480291" cy="45489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64876" y="1138535"/>
            <a:ext cx="64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10L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10L: Ecology Reflection               </a:t>
            </a:r>
            <a:r>
              <a:rPr lang="en-US" b="1" u="sng" dirty="0" smtClean="0"/>
              <a:t>(4-6 sentence paragraph, please!)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3" y="1600200"/>
            <a:ext cx="8515927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 a scale of 1-10 (1= bad; 10 = </a:t>
            </a:r>
            <a:r>
              <a:rPr lang="en-US" dirty="0" err="1" smtClean="0"/>
              <a:t>a!m!a!zing</a:t>
            </a:r>
            <a:r>
              <a:rPr lang="en-US" dirty="0" smtClean="0"/>
              <a:t>), how are you feeling about Ecology content?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you doing to prepare for next week’s benchmarks? If nothing (yet), what </a:t>
            </a:r>
            <a:r>
              <a:rPr lang="en-US" i="1" dirty="0" smtClean="0"/>
              <a:t>could</a:t>
            </a:r>
            <a:r>
              <a:rPr lang="en-US" dirty="0" smtClean="0"/>
              <a:t> you be doing to prepare?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can you find more resources to help you get ready for next week’s benchmarks?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your favorite concept from this unit?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your favorite activity from this unit?</a:t>
            </a:r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Thinking Cap!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Compare and contrast the </a:t>
            </a:r>
            <a:r>
              <a:rPr lang="en-US" u="sng" dirty="0" smtClean="0"/>
              <a:t>biodiversity</a:t>
            </a:r>
            <a:r>
              <a:rPr lang="en-US" dirty="0" smtClean="0"/>
              <a:t> seen in these 2 pictures (coral reef vs. desert)</a:t>
            </a:r>
          </a:p>
        </p:txBody>
      </p:sp>
      <p:pic>
        <p:nvPicPr>
          <p:cNvPr id="16387" name="Picture 3" descr="4261748744_eef44a124d_b-thumb-597x398-22129-thumb-597x398-221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81338"/>
            <a:ext cx="385445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biodiversity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8350" y="3081338"/>
            <a:ext cx="3757613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619"/>
            <a:ext cx="8229600" cy="4525963"/>
          </a:xfrm>
        </p:spPr>
        <p:txBody>
          <a:bodyPr/>
          <a:lstStyle/>
          <a:p>
            <a:r>
              <a:rPr lang="en-US" dirty="0" smtClean="0"/>
              <a:t>Try to put the definition for biodiversity in  your own words. Use this </a:t>
            </a:r>
            <a:r>
              <a:rPr lang="en-US" dirty="0" err="1" smtClean="0"/>
              <a:t>Wordle</a:t>
            </a:r>
            <a:r>
              <a:rPr lang="en-US" dirty="0" smtClean="0"/>
              <a:t> to inspire you! (Hint: the bigger the word, the more important it is to the concept of biodiversity)</a:t>
            </a:r>
            <a:endParaRPr lang="en-US" dirty="0"/>
          </a:p>
        </p:txBody>
      </p:sp>
      <p:pic>
        <p:nvPicPr>
          <p:cNvPr id="2051" name="Picture 3" descr="C:\Users\waanestad\Desktop\biodiversity-web-definition-word-clo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416861"/>
            <a:ext cx="5715000" cy="320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Cap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1" y="1265382"/>
          <a:ext cx="82295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Species 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8363" y="3371273"/>
            <a:ext cx="69365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dirty="0" smtClean="0"/>
              <a:t>Partner A: Which area has the greatest </a:t>
            </a:r>
            <a:r>
              <a:rPr lang="en-US" sz="3200" b="1" dirty="0" smtClean="0"/>
              <a:t>biodiversity</a:t>
            </a:r>
            <a:r>
              <a:rPr lang="en-US" sz="3200" dirty="0" smtClean="0"/>
              <a:t>? How do you know?</a:t>
            </a:r>
          </a:p>
          <a:p>
            <a:pPr marL="342900" indent="-342900"/>
            <a:r>
              <a:rPr lang="en-US" sz="3200" dirty="0" smtClean="0"/>
              <a:t>Partner B:Which area has the greatest </a:t>
            </a:r>
            <a:r>
              <a:rPr lang="en-US" sz="3200" b="1" dirty="0" smtClean="0"/>
              <a:t>abundance</a:t>
            </a:r>
            <a:r>
              <a:rPr lang="en-US" sz="3200" dirty="0" smtClean="0"/>
              <a:t>? How do you know?</a:t>
            </a:r>
          </a:p>
          <a:p>
            <a:pPr marL="342900" indent="-342900"/>
            <a:r>
              <a:rPr lang="en-US" sz="3200" dirty="0" smtClean="0"/>
              <a:t>Both: Which area is </a:t>
            </a:r>
            <a:r>
              <a:rPr lang="en-US" sz="3200" i="1" dirty="0" smtClean="0"/>
              <a:t>most likely to be a desert</a:t>
            </a:r>
            <a:r>
              <a:rPr lang="en-US" sz="3200" dirty="0" smtClean="0"/>
              <a:t>? How do you know?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to Biodiversity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Now you that you know more about </a:t>
            </a:r>
            <a:r>
              <a:rPr lang="en-US" i="1" dirty="0" smtClean="0"/>
              <a:t>populations</a:t>
            </a:r>
            <a:r>
              <a:rPr lang="en-US" dirty="0" smtClean="0"/>
              <a:t> and </a:t>
            </a:r>
            <a:r>
              <a:rPr lang="en-US" i="1" dirty="0" smtClean="0"/>
              <a:t>diversity</a:t>
            </a:r>
            <a:r>
              <a:rPr lang="en-US" dirty="0" smtClean="0"/>
              <a:t> … you can </a:t>
            </a:r>
            <a:r>
              <a:rPr lang="en-US" altLang="en-US" dirty="0" smtClean="0"/>
              <a:t>“</a:t>
            </a:r>
            <a:r>
              <a:rPr lang="en-US" altLang="ja-JP" u="sng" dirty="0" smtClean="0"/>
              <a:t>analyze changes in ECOSYSTEMS</a:t>
            </a:r>
            <a:r>
              <a:rPr lang="en-US" altLang="en-US" dirty="0" smtClean="0"/>
              <a:t>”</a:t>
            </a:r>
            <a:endParaRPr lang="en-US" altLang="ja-JP" dirty="0" smtClean="0"/>
          </a:p>
          <a:p>
            <a:endParaRPr lang="en-US" dirty="0"/>
          </a:p>
        </p:txBody>
      </p:sp>
      <p:pic>
        <p:nvPicPr>
          <p:cNvPr id="1026" name="Picture 2" descr="C:\Users\waanestad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2963" y="3495675"/>
            <a:ext cx="2124075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FYI: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Analysis means you examine and break information down into parts by identifying causes.</a:t>
            </a:r>
          </a:p>
          <a:p>
            <a:pPr lvl="2" eaLnBrk="1" hangingPunct="1"/>
            <a:r>
              <a:rPr lang="en-US" dirty="0" smtClean="0"/>
              <a:t> </a:t>
            </a:r>
            <a:r>
              <a:rPr lang="en-US" i="1" dirty="0" smtClean="0"/>
              <a:t>[This] caused [this] to change in the ecosystem.</a:t>
            </a:r>
          </a:p>
          <a:p>
            <a:pPr lvl="2" eaLnBrk="1" hangingPunct="1">
              <a:buNone/>
            </a:pPr>
            <a:endParaRPr lang="en-US" i="1" dirty="0" smtClean="0"/>
          </a:p>
          <a:p>
            <a:pPr lvl="1" eaLnBrk="1" hangingPunct="1"/>
            <a:r>
              <a:rPr lang="en-US" dirty="0" smtClean="0"/>
              <a:t>Analysis also means you make inferences and find evidence to support generalizations.</a:t>
            </a:r>
          </a:p>
          <a:p>
            <a:pPr lvl="2" eaLnBrk="1" hangingPunct="1"/>
            <a:r>
              <a:rPr lang="en-US" i="1" dirty="0" smtClean="0"/>
              <a:t>I infer that [this] leads to [this] in the ecosystem based on [this evidence].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Changes in population size</a:t>
            </a:r>
          </a:p>
        </p:txBody>
      </p:sp>
      <p:sp>
        <p:nvSpPr>
          <p:cNvPr id="24578" name="Rectangle 1028"/>
          <p:cNvSpPr>
            <a:spLocks noChangeArrowheads="1"/>
          </p:cNvSpPr>
          <p:nvPr/>
        </p:nvSpPr>
        <p:spPr bwMode="auto">
          <a:xfrm>
            <a:off x="4843463" y="1600200"/>
            <a:ext cx="3843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579" name="Rectangle 1029"/>
          <p:cNvSpPr>
            <a:spLocks noChangeArrowheads="1"/>
          </p:cNvSpPr>
          <p:nvPr/>
        </p:nvSpPr>
        <p:spPr bwMode="auto">
          <a:xfrm>
            <a:off x="4843463" y="1724025"/>
            <a:ext cx="353853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Overcrowding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(    in pop. </a:t>
            </a:r>
            <a:r>
              <a:rPr lang="en-US" sz="3000" dirty="0">
                <a:solidFill>
                  <a:schemeClr val="bg1"/>
                </a:solidFill>
              </a:rPr>
              <a:t>size):</a:t>
            </a:r>
          </a:p>
          <a:p>
            <a:pPr>
              <a:buFontTx/>
              <a:buChar char="-"/>
            </a:pPr>
            <a:r>
              <a:rPr lang="en-US" sz="2400" dirty="0"/>
              <a:t> Leads to </a:t>
            </a:r>
            <a:r>
              <a:rPr lang="en-US" sz="2400" i="1" dirty="0"/>
              <a:t>diseases</a:t>
            </a:r>
            <a:endParaRPr lang="en-US" sz="2400" dirty="0"/>
          </a:p>
          <a:p>
            <a:pPr>
              <a:buFontTx/>
              <a:buChar char="-"/>
            </a:pPr>
            <a:r>
              <a:rPr lang="en-US" sz="2400" dirty="0"/>
              <a:t> </a:t>
            </a:r>
            <a:r>
              <a:rPr lang="en-US" sz="2400" i="1" dirty="0"/>
              <a:t>Increases</a:t>
            </a:r>
            <a:r>
              <a:rPr lang="en-US" sz="2400" dirty="0"/>
              <a:t> </a:t>
            </a:r>
            <a:r>
              <a:rPr lang="en-US" sz="2400" u="sng" dirty="0"/>
              <a:t>Competition</a:t>
            </a:r>
            <a:r>
              <a:rPr lang="en-US" sz="2400" dirty="0"/>
              <a:t> for Limited </a:t>
            </a:r>
            <a:r>
              <a:rPr lang="en-US" sz="2400" dirty="0" smtClean="0"/>
              <a:t>Resources </a:t>
            </a:r>
          </a:p>
          <a:p>
            <a:pPr>
              <a:buFontTx/>
              <a:buChar char="-"/>
            </a:pPr>
            <a:r>
              <a:rPr lang="en-US" sz="2400" dirty="0" smtClean="0"/>
              <a:t>More </a:t>
            </a:r>
            <a:r>
              <a:rPr lang="en-US" sz="2400" dirty="0"/>
              <a:t>deaths</a:t>
            </a:r>
          </a:p>
          <a:p>
            <a:pPr>
              <a:buFontTx/>
              <a:buChar char="-"/>
            </a:pPr>
            <a:r>
              <a:rPr lang="en-US" sz="2400" dirty="0"/>
              <a:t> Less Births</a:t>
            </a:r>
          </a:p>
          <a:p>
            <a:r>
              <a:rPr lang="en-US" sz="3000" dirty="0" smtClean="0">
                <a:sym typeface="Wingdings" pitchFamily="2" charset="2"/>
              </a:rPr>
              <a:t> Lower biodiversity</a:t>
            </a:r>
            <a:endParaRPr lang="en-US" sz="3000" dirty="0"/>
          </a:p>
        </p:txBody>
      </p:sp>
      <p:sp>
        <p:nvSpPr>
          <p:cNvPr id="24580" name="Rectangle 1030"/>
          <p:cNvSpPr>
            <a:spLocks noChangeArrowheads="1"/>
          </p:cNvSpPr>
          <p:nvPr/>
        </p:nvSpPr>
        <p:spPr bwMode="auto">
          <a:xfrm>
            <a:off x="7137400" y="2032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4581" name="Picture 1032" descr="01-india-crowded-streets-61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465388"/>
            <a:ext cx="4191000" cy="2794000"/>
          </a:xfrm>
        </p:spPr>
      </p:pic>
      <p:sp>
        <p:nvSpPr>
          <p:cNvPr id="7" name="Down Arrow 6"/>
          <p:cNvSpPr/>
          <p:nvPr/>
        </p:nvSpPr>
        <p:spPr>
          <a:xfrm rot="10800000">
            <a:off x="5024582" y="2235201"/>
            <a:ext cx="295563" cy="3971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What are the factors whose effects </a:t>
            </a:r>
            <a:r>
              <a:rPr lang="en-US" sz="6000" u="sng" dirty="0" smtClean="0"/>
              <a:t>increase</a:t>
            </a:r>
            <a:r>
              <a:rPr lang="en-US" sz="6000" dirty="0" smtClean="0"/>
              <a:t> as the population </a:t>
            </a:r>
            <a:r>
              <a:rPr lang="en-US" sz="6000" u="sng" dirty="0" smtClean="0"/>
              <a:t>increases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938</Words>
  <Application>Microsoft Office PowerPoint</Application>
  <PresentationFormat>On-screen Show (4:3)</PresentationFormat>
  <Paragraphs>157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Ch. 5 Biodiversity &amp; Conservation (10R)</vt:lpstr>
      <vt:lpstr>IMPORTANT:</vt:lpstr>
      <vt:lpstr>Thinking Cap!</vt:lpstr>
      <vt:lpstr>Thinking Cap</vt:lpstr>
      <vt:lpstr>Thinking Cap</vt:lpstr>
      <vt:lpstr>Threats to Biodiversity</vt:lpstr>
      <vt:lpstr>FYI:</vt:lpstr>
      <vt:lpstr>Changes in population size</vt:lpstr>
      <vt:lpstr>Review</vt:lpstr>
      <vt:lpstr>Climate Change</vt:lpstr>
      <vt:lpstr>Thinking Cap</vt:lpstr>
      <vt:lpstr>Human Activity</vt:lpstr>
      <vt:lpstr>Thinking Cap</vt:lpstr>
      <vt:lpstr>Introduction of non-native species</vt:lpstr>
      <vt:lpstr>Thinking Cap</vt:lpstr>
      <vt:lpstr>How are we feeling??</vt:lpstr>
      <vt:lpstr>Conservation</vt:lpstr>
      <vt:lpstr>Preservation</vt:lpstr>
      <vt:lpstr>Thinking Cap</vt:lpstr>
      <vt:lpstr>Reintroduction</vt:lpstr>
      <vt:lpstr>Endangered species</vt:lpstr>
      <vt:lpstr>Thinking Cap</vt:lpstr>
      <vt:lpstr>Extinction</vt:lpstr>
      <vt:lpstr>On 10L of your notebook</vt:lpstr>
      <vt:lpstr>Slide 25</vt:lpstr>
      <vt:lpstr>On 10L: Ecology Reflection               (4-6 sentence paragraph, please!)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(top of 7R)</dc:title>
  <dc:creator>Cameron Aanestad</dc:creator>
  <cp:lastModifiedBy>waanestad</cp:lastModifiedBy>
  <cp:revision>96</cp:revision>
  <cp:lastPrinted>2012-10-10T23:51:18Z</cp:lastPrinted>
  <dcterms:created xsi:type="dcterms:W3CDTF">2012-10-10T18:06:02Z</dcterms:created>
  <dcterms:modified xsi:type="dcterms:W3CDTF">2018-09-24T20:15:34Z</dcterms:modified>
</cp:coreProperties>
</file>