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0"/>
  </p:notesMasterIdLst>
  <p:sldIdLst>
    <p:sldId id="278" r:id="rId2"/>
    <p:sldId id="256" r:id="rId3"/>
    <p:sldId id="257" r:id="rId4"/>
    <p:sldId id="269" r:id="rId5"/>
    <p:sldId id="277" r:id="rId6"/>
    <p:sldId id="270" r:id="rId7"/>
    <p:sldId id="279" r:id="rId8"/>
    <p:sldId id="271" r:id="rId9"/>
    <p:sldId id="280" r:id="rId10"/>
    <p:sldId id="272" r:id="rId11"/>
    <p:sldId id="273" r:id="rId12"/>
    <p:sldId id="281" r:id="rId13"/>
    <p:sldId id="282" r:id="rId14"/>
    <p:sldId id="263" r:id="rId15"/>
    <p:sldId id="265" r:id="rId16"/>
    <p:sldId id="268" r:id="rId17"/>
    <p:sldId id="274" r:id="rId18"/>
    <p:sldId id="276" r:id="rId19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A43A02-67A0-4FD6-B14D-680C1AAE79A3}" type="datetimeFigureOut">
              <a:rPr lang="en-US" smtClean="0"/>
              <a:pPr/>
              <a:t>9/20/2018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21FE70-658A-4482-A773-A062AD7458C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30D7F4C-D662-4431-86B6-1B475B338A05}" type="datetimeFigureOut">
              <a:rPr lang="en-US"/>
              <a:pPr/>
              <a:t>9/20/2018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D6E915-E4CF-45F9-B021-0669A417D7F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6E43157-7FC5-49A0-AA07-6B042CA8E43E}" type="datetimeFigureOut">
              <a:rPr lang="en-US"/>
              <a:pPr/>
              <a:t>9/20/2018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CB547F-BE50-4EBE-B66D-8B5F50F010F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60F632C-0F74-4B39-A5AE-EDADBFB78D06}" type="datetimeFigureOut">
              <a:rPr lang="en-US"/>
              <a:pPr/>
              <a:t>9/20/2018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2A656C-A9AC-48C3-ACE1-98BAA6EE54E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34CDB3E-1D54-493F-BE05-B31BEC077248}" type="datetimeFigureOut">
              <a:rPr lang="en-US"/>
              <a:pPr/>
              <a:t>9/20/2018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9EF53B-C7C9-4605-88B0-38FB2F8D20E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6D02C44-E39E-408A-AC12-E1F2DACEAD92}" type="datetimeFigureOut">
              <a:rPr lang="en-US"/>
              <a:pPr/>
              <a:t>9/20/2018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97FA92-1A97-4A10-B827-D07E4AEB454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AFBCE46-ABEF-461A-A738-6360F3DA3BDE}" type="datetimeFigureOut">
              <a:rPr lang="en-US"/>
              <a:pPr/>
              <a:t>9/20/2018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035BB1-3527-4A1B-A569-05C4D0784EC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403EDDB-1C68-49D5-99A1-9C389F3D4848}" type="datetimeFigureOut">
              <a:rPr lang="en-US"/>
              <a:pPr/>
              <a:t>9/20/2018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B52A04-7CFA-4022-A3EF-C1EC6AA04B0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A835B6D-B550-44E9-AB1B-A5008B4DCA60}" type="datetimeFigureOut">
              <a:rPr lang="en-US"/>
              <a:pPr/>
              <a:t>9/20/2018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F8FB6D-F5D6-48A8-A0C7-FD6063B829E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457246C-C392-4C52-AAE8-B1A26D036BFF}" type="datetimeFigureOut">
              <a:rPr lang="en-US"/>
              <a:pPr/>
              <a:t>9/20/2018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BEF012-8E1D-4F44-89AA-B30D3986759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DAC68DE-4E69-4368-B765-38A8134B3369}" type="datetimeFigureOut">
              <a:rPr lang="en-US"/>
              <a:pPr/>
              <a:t>9/20/2018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44EA40-4F12-4CC9-AD91-D0BE8F8ECA4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7D53122-4F2A-4A8A-AAA1-9C8C4911FD33}" type="datetimeFigureOut">
              <a:rPr lang="en-US"/>
              <a:pPr/>
              <a:t>9/20/2018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1200DB-45C9-41F8-AE89-1773AAA4121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80000">
              <a:schemeClr val="accent6">
                <a:lumMod val="60000"/>
                <a:lumOff val="40000"/>
              </a:schemeClr>
            </a:gs>
            <a:gs pos="100000">
              <a:srgbClr val="000000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fld id="{81AC9243-10C6-4AA2-AC9A-B2F19A73F3A7}" type="datetimeFigureOut">
              <a:rPr lang="en-US"/>
              <a:pPr/>
              <a:t>9/20/2018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9493A991-448F-4F53-8024-94BD1DE7BE8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itchFamily="34" charset="-128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144429"/>
          </a:xfrm>
        </p:spPr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Warm Up (discuss only)</a:t>
            </a:r>
          </a:p>
        </p:txBody>
      </p:sp>
      <p:sp>
        <p:nvSpPr>
          <p:cNvPr id="2051" name="Content Placeholder 2"/>
          <p:cNvSpPr>
            <a:spLocks noGrp="1"/>
          </p:cNvSpPr>
          <p:nvPr>
            <p:ph idx="1"/>
          </p:nvPr>
        </p:nvSpPr>
        <p:spPr>
          <a:xfrm>
            <a:off x="320040" y="960120"/>
            <a:ext cx="3931920" cy="5349240"/>
          </a:xfrm>
        </p:spPr>
        <p:txBody>
          <a:bodyPr/>
          <a:lstStyle/>
          <a:p>
            <a:pPr marL="548640" indent="-548640">
              <a:buFontTx/>
              <a:buAutoNum type="arabicPeriod"/>
            </a:pPr>
            <a:r>
              <a:rPr lang="en-US" dirty="0" smtClean="0">
                <a:ea typeface="ＭＳ Ｐゴシック" pitchFamily="34" charset="-128"/>
              </a:rPr>
              <a:t>In this food chain, which population will have the LEAST number of organisms?</a:t>
            </a:r>
          </a:p>
          <a:p>
            <a:pPr marL="548640" indent="-548640">
              <a:buNone/>
            </a:pPr>
            <a:r>
              <a:rPr lang="en-US" dirty="0" smtClean="0">
                <a:ea typeface="ＭＳ Ｐゴシック" pitchFamily="34" charset="-128"/>
              </a:rPr>
              <a:t>     &amp; WHY?</a:t>
            </a:r>
          </a:p>
        </p:txBody>
      </p:sp>
      <p:sp>
        <p:nvSpPr>
          <p:cNvPr id="2052" name="Content Placeholder 2"/>
          <p:cNvSpPr>
            <a:spLocks/>
          </p:cNvSpPr>
          <p:nvPr/>
        </p:nvSpPr>
        <p:spPr bwMode="auto">
          <a:xfrm>
            <a:off x="4526280" y="1097280"/>
            <a:ext cx="4366260" cy="5349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296" tIns="41148" rIns="82296" bIns="41148"/>
          <a:lstStyle/>
          <a:p>
            <a:pPr marL="548640" indent="-548640" eaLnBrk="0" hangingPunct="0">
              <a:spcBef>
                <a:spcPct val="20000"/>
              </a:spcBef>
            </a:pPr>
            <a:r>
              <a:rPr lang="en-US" sz="2500" dirty="0"/>
              <a:t>2</a:t>
            </a:r>
            <a:r>
              <a:rPr lang="en-US" sz="2500" dirty="0" smtClean="0"/>
              <a:t>. </a:t>
            </a:r>
            <a:r>
              <a:rPr lang="en-US" sz="2800" dirty="0" smtClean="0"/>
              <a:t>How do populations of ants differ from populations of </a:t>
            </a:r>
            <a:r>
              <a:rPr lang="en-US" sz="2800" smtClean="0"/>
              <a:t>humans?</a:t>
            </a:r>
            <a:endParaRPr lang="en-US" sz="2500" dirty="0"/>
          </a:p>
          <a:p>
            <a:pPr marL="548640" indent="-548640" eaLnBrk="0" hangingPunct="0">
              <a:spcBef>
                <a:spcPct val="20000"/>
              </a:spcBef>
            </a:pPr>
            <a:r>
              <a:rPr lang="en-US" sz="2500" dirty="0"/>
              <a:t>3. During which 5-year period did the turtle population decrease the most?</a:t>
            </a:r>
          </a:p>
        </p:txBody>
      </p:sp>
      <p:pic>
        <p:nvPicPr>
          <p:cNvPr id="2053" name="Picture 8" descr="bioaccumulatio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29079" y="2378344"/>
            <a:ext cx="1822881" cy="4151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4983480" y="3634740"/>
          <a:ext cx="3223260" cy="28948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1320"/>
                <a:gridCol w="1551940"/>
              </a:tblGrid>
              <a:tr h="590632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Year</a:t>
                      </a:r>
                      <a:endParaRPr lang="en-US" sz="1600" dirty="0"/>
                    </a:p>
                  </a:txBody>
                  <a:tcPr marL="82296" marR="82296" marT="41144" marB="41144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Turtle Population</a:t>
                      </a:r>
                      <a:endParaRPr lang="en-US" sz="1600" dirty="0"/>
                    </a:p>
                  </a:txBody>
                  <a:tcPr marL="82296" marR="82296" marT="41144" marB="41144"/>
                </a:tc>
              </a:tr>
              <a:tr h="329175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1985</a:t>
                      </a:r>
                      <a:endParaRPr lang="en-US" sz="1600" dirty="0"/>
                    </a:p>
                  </a:txBody>
                  <a:tcPr marL="82296" marR="82296" marT="41144" marB="41144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132,000</a:t>
                      </a:r>
                      <a:endParaRPr lang="en-US" sz="1600" dirty="0"/>
                    </a:p>
                  </a:txBody>
                  <a:tcPr marL="82296" marR="82296" marT="41144" marB="41144"/>
                </a:tc>
              </a:tr>
              <a:tr h="329175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1990</a:t>
                      </a:r>
                      <a:endParaRPr lang="en-US" sz="1600" dirty="0"/>
                    </a:p>
                  </a:txBody>
                  <a:tcPr marL="82296" marR="82296" marT="41144" marB="41144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130,000</a:t>
                      </a:r>
                      <a:endParaRPr lang="en-US" sz="1600" dirty="0"/>
                    </a:p>
                  </a:txBody>
                  <a:tcPr marL="82296" marR="82296" marT="41144" marB="41144"/>
                </a:tc>
              </a:tr>
              <a:tr h="329175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1995</a:t>
                      </a:r>
                      <a:endParaRPr lang="en-US" sz="1600" dirty="0"/>
                    </a:p>
                  </a:txBody>
                  <a:tcPr marL="82296" marR="82296" marT="41144" marB="41144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124,000</a:t>
                      </a:r>
                      <a:endParaRPr lang="en-US" sz="1600" dirty="0"/>
                    </a:p>
                  </a:txBody>
                  <a:tcPr marL="82296" marR="82296" marT="41144" marB="41144"/>
                </a:tc>
              </a:tr>
              <a:tr h="329175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2000</a:t>
                      </a:r>
                      <a:endParaRPr lang="en-US" sz="1600" dirty="0"/>
                    </a:p>
                  </a:txBody>
                  <a:tcPr marL="82296" marR="82296" marT="41144" marB="41144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116,</a:t>
                      </a:r>
                      <a:r>
                        <a:rPr lang="en-US" sz="1600" baseline="0" dirty="0" smtClean="0"/>
                        <a:t>000</a:t>
                      </a:r>
                      <a:endParaRPr lang="en-US" sz="1600" dirty="0"/>
                    </a:p>
                  </a:txBody>
                  <a:tcPr marL="82296" marR="82296" marT="41144" marB="41144"/>
                </a:tc>
              </a:tr>
              <a:tr h="329175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2005</a:t>
                      </a:r>
                      <a:endParaRPr lang="en-US" sz="1600" dirty="0"/>
                    </a:p>
                  </a:txBody>
                  <a:tcPr marL="82296" marR="82296" marT="41144" marB="41144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100,000</a:t>
                      </a:r>
                      <a:endParaRPr lang="en-US" sz="1600" dirty="0"/>
                    </a:p>
                  </a:txBody>
                  <a:tcPr marL="82296" marR="82296" marT="41144" marB="41144"/>
                </a:tc>
              </a:tr>
              <a:tr h="329175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2010</a:t>
                      </a:r>
                      <a:endParaRPr lang="en-US" sz="1600" dirty="0"/>
                    </a:p>
                  </a:txBody>
                  <a:tcPr marL="82296" marR="82296" marT="41144" marB="41144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93,000</a:t>
                      </a:r>
                      <a:endParaRPr lang="en-US" sz="1600" dirty="0"/>
                    </a:p>
                  </a:txBody>
                  <a:tcPr marL="82296" marR="82296" marT="41144" marB="41144"/>
                </a:tc>
              </a:tr>
              <a:tr h="329175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2015</a:t>
                      </a:r>
                      <a:endParaRPr lang="en-US" sz="1600" dirty="0"/>
                    </a:p>
                  </a:txBody>
                  <a:tcPr marL="82296" marR="82296" marT="41144" marB="41144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89,000</a:t>
                      </a:r>
                      <a:endParaRPr lang="en-US" sz="1600" dirty="0"/>
                    </a:p>
                  </a:txBody>
                  <a:tcPr marL="82296" marR="82296" marT="41144" marB="41144"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429079" y="6309360"/>
            <a:ext cx="8682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algae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304473" y="5772727"/>
            <a:ext cx="8682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shrimp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Density-Dependent Factors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= Limiting Factors that have an increasing effect as the population increases</a:t>
            </a:r>
          </a:p>
          <a:p>
            <a:pPr lvl="1"/>
            <a:r>
              <a:rPr lang="en-US" dirty="0" smtClean="0"/>
              <a:t>Examples: disease, competition, predators, parasites, and food availability</a:t>
            </a:r>
            <a:endParaRPr lang="en-US" dirty="0"/>
          </a:p>
        </p:txBody>
      </p:sp>
      <p:pic>
        <p:nvPicPr>
          <p:cNvPr id="2050" name="Picture 2" descr="C:\Users\waanestad\Desktop\Dharavi-31-adj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43200" y="3648456"/>
            <a:ext cx="5943600" cy="32095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Density-Independent Factors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= Limiting factors that affect populations regardless of their size</a:t>
            </a:r>
          </a:p>
          <a:p>
            <a:pPr lvl="1"/>
            <a:r>
              <a:rPr lang="en-US" dirty="0" smtClean="0"/>
              <a:t>Examples: usually </a:t>
            </a:r>
            <a:r>
              <a:rPr lang="en-US" dirty="0" err="1" smtClean="0"/>
              <a:t>abiotic</a:t>
            </a:r>
            <a:r>
              <a:rPr lang="en-US" dirty="0" smtClean="0"/>
              <a:t> factors (natural disasters, habitat disruption)</a:t>
            </a:r>
            <a:endParaRPr lang="en-US" dirty="0"/>
          </a:p>
        </p:txBody>
      </p:sp>
      <p:pic>
        <p:nvPicPr>
          <p:cNvPr id="1026" name="Picture 2" descr="C:\Users\waanestad\Desktop\tsunam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21025" y="3606800"/>
            <a:ext cx="3865775" cy="2895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Thinking Cap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relationship between “Limiting Factors” and “Carrying Capacity?”</a:t>
            </a:r>
          </a:p>
          <a:p>
            <a:endParaRPr lang="en-US" dirty="0"/>
          </a:p>
          <a:p>
            <a:pPr lvl="1"/>
            <a:r>
              <a:rPr lang="en-US" dirty="0" smtClean="0"/>
              <a:t>Answer: “I think the relationship between limiting factors and carrying capacity has to do with . . . “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(hint: think about a specific type of ecosystem... That usually helps </a:t>
            </a:r>
            <a:r>
              <a:rPr lang="en-US" dirty="0" smtClean="0">
                <a:sym typeface="Wingdings" pitchFamily="2" charset="2"/>
              </a:rPr>
              <a:t>)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056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Thinking Cap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might have happened here?</a:t>
            </a:r>
          </a:p>
          <a:p>
            <a:r>
              <a:rPr lang="en-US" sz="1800" dirty="0" smtClean="0"/>
              <a:t>(hint: read the title &amp; axes for more info)</a:t>
            </a:r>
          </a:p>
        </p:txBody>
      </p:sp>
      <p:pic>
        <p:nvPicPr>
          <p:cNvPr id="5" name="Picture 2" descr="Image result for limiting factors carrying capacity graph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84136" y="2869726"/>
            <a:ext cx="5272809" cy="359818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536798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Quantitative Data</a:t>
            </a:r>
            <a:endParaRPr lang="en-US" dirty="0" smtClean="0"/>
          </a:p>
        </p:txBody>
      </p:sp>
      <p:sp>
        <p:nvSpPr>
          <p:cNvPr id="17410" name="Content Placeholder 2"/>
          <p:cNvSpPr>
            <a:spLocks noGrp="1"/>
          </p:cNvSpPr>
          <p:nvPr>
            <p:ph idx="1"/>
          </p:nvPr>
        </p:nvSpPr>
        <p:spPr>
          <a:xfrm>
            <a:off x="266700" y="1600200"/>
            <a:ext cx="8539163" cy="4525963"/>
          </a:xfrm>
        </p:spPr>
        <p:txBody>
          <a:bodyPr/>
          <a:lstStyle/>
          <a:p>
            <a:pPr eaLnBrk="1" hangingPunct="1"/>
            <a:r>
              <a:rPr lang="en-US" u="sng" dirty="0" smtClean="0"/>
              <a:t>Birth</a:t>
            </a:r>
            <a:r>
              <a:rPr lang="en-US" dirty="0" smtClean="0"/>
              <a:t>: </a:t>
            </a:r>
            <a:r>
              <a:rPr lang="en-US" sz="2200" dirty="0" smtClean="0"/>
              <a:t>a new organism of that species is introduced to the world.</a:t>
            </a:r>
          </a:p>
          <a:p>
            <a:pPr eaLnBrk="1" hangingPunct="1"/>
            <a:r>
              <a:rPr lang="en-US" u="sng" dirty="0" smtClean="0"/>
              <a:t>Death</a:t>
            </a:r>
            <a:r>
              <a:rPr lang="en-US" dirty="0" smtClean="0"/>
              <a:t>: </a:t>
            </a:r>
            <a:r>
              <a:rPr lang="en-US" sz="2200" dirty="0" smtClean="0"/>
              <a:t>an organism of that species is no longer part of the world.</a:t>
            </a:r>
          </a:p>
          <a:p>
            <a:pPr eaLnBrk="1" hangingPunct="1"/>
            <a:r>
              <a:rPr lang="en-US" b="1" u="sng" dirty="0" smtClean="0"/>
              <a:t>I</a:t>
            </a:r>
            <a:r>
              <a:rPr lang="en-US" u="sng" dirty="0" smtClean="0"/>
              <a:t>mmigration</a:t>
            </a:r>
            <a:r>
              <a:rPr lang="en-US" dirty="0" smtClean="0"/>
              <a:t>: </a:t>
            </a:r>
            <a:r>
              <a:rPr lang="en-US" sz="2600" dirty="0" smtClean="0"/>
              <a:t>organisms of that species </a:t>
            </a:r>
            <a:r>
              <a:rPr lang="en-US" sz="2600" u="sng" dirty="0" smtClean="0"/>
              <a:t>move </a:t>
            </a:r>
            <a:r>
              <a:rPr lang="en-US" sz="2600" b="1" u="sng" dirty="0" smtClean="0"/>
              <a:t>I</a:t>
            </a:r>
            <a:r>
              <a:rPr lang="en-US" sz="2600" u="sng" dirty="0" smtClean="0"/>
              <a:t>nto </a:t>
            </a:r>
            <a:r>
              <a:rPr lang="en-US" sz="2600" dirty="0" smtClean="0"/>
              <a:t>&amp; settle a place where they are </a:t>
            </a:r>
            <a:r>
              <a:rPr lang="en-US" sz="2600" i="1" dirty="0" smtClean="0"/>
              <a:t>not native</a:t>
            </a:r>
            <a:r>
              <a:rPr lang="en-US" sz="2600" dirty="0" smtClean="0"/>
              <a:t>.</a:t>
            </a:r>
          </a:p>
          <a:p>
            <a:pPr eaLnBrk="1" hangingPunct="1"/>
            <a:r>
              <a:rPr lang="en-US" b="1" u="sng" dirty="0" smtClean="0"/>
              <a:t>E</a:t>
            </a:r>
            <a:r>
              <a:rPr lang="en-US" u="sng" dirty="0" smtClean="0"/>
              <a:t>migration</a:t>
            </a:r>
            <a:r>
              <a:rPr lang="en-US" dirty="0" smtClean="0"/>
              <a:t>: </a:t>
            </a:r>
            <a:r>
              <a:rPr lang="en-US" sz="2600" dirty="0" smtClean="0"/>
              <a:t>organisms of that species </a:t>
            </a:r>
            <a:r>
              <a:rPr lang="en-US" sz="2600" b="1" u="sng" dirty="0" smtClean="0"/>
              <a:t>E</a:t>
            </a:r>
            <a:r>
              <a:rPr lang="en-US" sz="2600" u="sng" dirty="0" smtClean="0"/>
              <a:t>xit</a:t>
            </a:r>
            <a:r>
              <a:rPr lang="en-US" sz="2600" dirty="0" smtClean="0"/>
              <a:t> &amp; settle a place where they are </a:t>
            </a:r>
            <a:r>
              <a:rPr lang="en-US" sz="2600" i="1" dirty="0" smtClean="0"/>
              <a:t>not native</a:t>
            </a:r>
            <a:r>
              <a:rPr lang="en-US" sz="2600" dirty="0" smtClean="0"/>
              <a:t>.</a:t>
            </a:r>
            <a:endParaRPr lang="en-US" sz="2600" u="sng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Population changes</a:t>
            </a:r>
          </a:p>
        </p:txBody>
      </p:sp>
      <p:sp>
        <p:nvSpPr>
          <p:cNvPr id="1843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rates of birth, death, immigration, and emigration change the overall population #s.</a:t>
            </a:r>
          </a:p>
        </p:txBody>
      </p:sp>
      <p:pic>
        <p:nvPicPr>
          <p:cNvPr id="18435" name="Picture 3" descr="g427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87500" y="2724150"/>
            <a:ext cx="6291263" cy="3686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Thinking Cap!</a:t>
            </a:r>
          </a:p>
        </p:txBody>
      </p:sp>
      <p:sp>
        <p:nvSpPr>
          <p:cNvPr id="1945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 eaLnBrk="1" hangingPunct="1">
              <a:buFont typeface="Arial" pitchFamily="34" charset="0"/>
              <a:buChar char="•"/>
            </a:pPr>
            <a:r>
              <a:rPr lang="en-US" sz="3400" dirty="0" smtClean="0"/>
              <a:t>When the birth rate is HIGHER than the death rate, what happens to the overall population #?</a:t>
            </a:r>
          </a:p>
          <a:p>
            <a:pPr eaLnBrk="1" hangingPunct="1"/>
            <a:r>
              <a:rPr lang="en-US" sz="3400" dirty="0" smtClean="0"/>
              <a:t>When the emigration rate is HIGHER than the immigration rate, what happens to the overall population #?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Population Growth Rate (PGR)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PGR = (birth rate + immigration rate) – (death rate + emigration rate)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PGR &gt; 0 = increasing population</a:t>
            </a:r>
          </a:p>
          <a:p>
            <a:pPr lvl="1"/>
            <a:r>
              <a:rPr lang="en-US" dirty="0" smtClean="0"/>
              <a:t>PGR &lt; 0 = decreasing population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trike="sngStrike" dirty="0" smtClean="0"/>
              <a:t>On L of your notebook</a:t>
            </a:r>
            <a:endParaRPr lang="en-US" strike="sngStrik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5309"/>
            <a:ext cx="5064226" cy="4525963"/>
          </a:xfrm>
        </p:spPr>
        <p:txBody>
          <a:bodyPr/>
          <a:lstStyle/>
          <a:p>
            <a:r>
              <a:rPr lang="en-US" sz="2400" dirty="0" smtClean="0"/>
              <a:t>REFLECT </a:t>
            </a:r>
            <a:r>
              <a:rPr lang="en-US" sz="2400" strike="sngStrike" dirty="0" smtClean="0"/>
              <a:t>(4+ sentences</a:t>
            </a:r>
            <a:r>
              <a:rPr lang="en-US" sz="2400" dirty="0" smtClean="0"/>
              <a:t>) on the human population growth trends you see in this graph … </a:t>
            </a:r>
          </a:p>
          <a:p>
            <a:pPr lvl="1"/>
            <a:r>
              <a:rPr lang="en-US" sz="2400" dirty="0" smtClean="0"/>
              <a:t>What does it mean to you?</a:t>
            </a:r>
          </a:p>
          <a:p>
            <a:pPr lvl="1"/>
            <a:r>
              <a:rPr lang="en-US" sz="2400" dirty="0" smtClean="0"/>
              <a:t>Do you find this scary? Why / why not?</a:t>
            </a:r>
          </a:p>
          <a:p>
            <a:pPr lvl="1"/>
            <a:r>
              <a:rPr lang="en-US" sz="2400" dirty="0" smtClean="0"/>
              <a:t>What type of growth does this appear to be so far? Explain…</a:t>
            </a:r>
          </a:p>
          <a:p>
            <a:pPr lvl="1"/>
            <a:r>
              <a:rPr lang="en-US" sz="2400" dirty="0" smtClean="0"/>
              <a:t>Does this change your mind about how many kids you want to have? (China 1 kid policy)</a:t>
            </a:r>
          </a:p>
          <a:p>
            <a:pPr lvl="1"/>
            <a:r>
              <a:rPr lang="en-US" sz="2400" dirty="0" smtClean="0"/>
              <a:t>When do YOU think we will reach our carrying capacity? </a:t>
            </a:r>
            <a:r>
              <a:rPr lang="en-US" dirty="0" smtClean="0"/>
              <a:t>Why?</a:t>
            </a:r>
          </a:p>
        </p:txBody>
      </p:sp>
      <p:pic>
        <p:nvPicPr>
          <p:cNvPr id="1026" name="Picture 2" descr="C:\Users\waanestad\Desktop\pic1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64227" y="2464774"/>
            <a:ext cx="3829050" cy="29146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z="2400" dirty="0" smtClean="0"/>
              <a:t>Ch. 3.1: Communities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Ch. 4: Population Dynamics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dirty="0" smtClean="0">
                <a:ea typeface="+mn-ea"/>
                <a:cs typeface="+mn-cs"/>
              </a:rPr>
              <a:t>(7R)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IMPORTANT: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Remember: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A POPULATION is a group of individuals of the same species in the same area. </a:t>
            </a:r>
          </a:p>
          <a:p>
            <a:pPr eaLnBrk="1" hangingPunct="1">
              <a:lnSpc>
                <a:spcPct val="90000"/>
              </a:lnSpc>
            </a:pPr>
            <a:endParaRPr lang="en-US" dirty="0" smtClean="0"/>
          </a:p>
          <a:p>
            <a:pPr eaLnBrk="1" hangingPunct="1">
              <a:lnSpc>
                <a:spcPct val="90000"/>
              </a:lnSpc>
            </a:pPr>
            <a:endParaRPr lang="en-US" dirty="0" smtClean="0"/>
          </a:p>
          <a:p>
            <a:pPr eaLnBrk="1" hangingPunct="1">
              <a:lnSpc>
                <a:spcPct val="90000"/>
              </a:lnSpc>
            </a:pPr>
            <a:endParaRPr lang="en-US" dirty="0" smtClean="0"/>
          </a:p>
          <a:p>
            <a:pPr eaLnBrk="1" hangingPunct="1">
              <a:lnSpc>
                <a:spcPct val="90000"/>
              </a:lnSpc>
              <a:buFont typeface="Arial" pitchFamily="34" charset="0"/>
              <a:buNone/>
            </a:pPr>
            <a:endParaRPr lang="en-US" dirty="0" smtClean="0"/>
          </a:p>
        </p:txBody>
      </p:sp>
      <p:pic>
        <p:nvPicPr>
          <p:cNvPr id="15363" name="Picture 1" descr="three-longhair-dachshund-puppies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6130" y="3137095"/>
            <a:ext cx="3042323" cy="23905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fast do they grow?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Well… it depends!</a:t>
            </a:r>
          </a:p>
          <a:p>
            <a:pPr lvl="1"/>
            <a:r>
              <a:rPr lang="en-US" u="sng" dirty="0" smtClean="0"/>
              <a:t>Linear growth</a:t>
            </a:r>
            <a:r>
              <a:rPr lang="en-US" dirty="0" smtClean="0"/>
              <a:t>? (straight 1:1 relationship)</a:t>
            </a:r>
          </a:p>
          <a:p>
            <a:pPr lvl="2"/>
            <a:r>
              <a:rPr lang="en-US" dirty="0" smtClean="0"/>
              <a:t>Over time, the population increases at a steady rate</a:t>
            </a:r>
          </a:p>
          <a:p>
            <a:pPr lvl="2"/>
            <a:r>
              <a:rPr lang="en-US" dirty="0" smtClean="0"/>
              <a:t>NOPE! (but WHY?!)</a:t>
            </a:r>
          </a:p>
          <a:p>
            <a:pPr lvl="1"/>
            <a:r>
              <a:rPr lang="en-US" u="sng" dirty="0" smtClean="0"/>
              <a:t>Exponential growth</a:t>
            </a:r>
            <a:r>
              <a:rPr lang="en-US" dirty="0" smtClean="0"/>
              <a:t>? (</a:t>
            </a:r>
            <a:r>
              <a:rPr lang="en-US" b="1" dirty="0" smtClean="0"/>
              <a:t>J</a:t>
            </a:r>
            <a:r>
              <a:rPr lang="en-US" dirty="0" smtClean="0"/>
              <a:t>-shaped growth curve)</a:t>
            </a:r>
          </a:p>
          <a:p>
            <a:pPr lvl="2"/>
            <a:r>
              <a:rPr lang="en-US" dirty="0" smtClean="0"/>
              <a:t>Slow to begin, but more reproduction means there are more being born and therefore even more reproducing, etc.</a:t>
            </a:r>
          </a:p>
          <a:p>
            <a:pPr lvl="2"/>
            <a:r>
              <a:rPr lang="en-US" dirty="0" smtClean="0"/>
              <a:t>Maybe… it depends on the environment</a:t>
            </a:r>
          </a:p>
          <a:p>
            <a:pPr lvl="2"/>
            <a:endParaRPr lang="en-US" dirty="0" smtClean="0"/>
          </a:p>
          <a:p>
            <a:pPr lvl="2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Which is which?</a:t>
            </a:r>
            <a:br>
              <a:rPr lang="en-US" dirty="0" smtClean="0"/>
            </a:br>
            <a:r>
              <a:rPr lang="en-US" dirty="0" smtClean="0"/>
              <a:t>How do you know?</a:t>
            </a:r>
            <a:endParaRPr lang="en-US" dirty="0"/>
          </a:p>
        </p:txBody>
      </p:sp>
      <p:pic>
        <p:nvPicPr>
          <p:cNvPr id="3" name="Picture 2" descr="C:\Users\waanestad\Desktop\ch4_0_a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4058" y="2212258"/>
            <a:ext cx="3887387" cy="2949574"/>
          </a:xfrm>
          <a:prstGeom prst="rect">
            <a:avLst/>
          </a:prstGeom>
          <a:noFill/>
        </p:spPr>
      </p:pic>
      <p:pic>
        <p:nvPicPr>
          <p:cNvPr id="1028" name="Picture 4" descr="C:\Users\waanestad\Desktop\honey4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66734" y="2212258"/>
            <a:ext cx="4092811" cy="2726822"/>
          </a:xfrm>
          <a:prstGeom prst="rect">
            <a:avLst/>
          </a:prstGeom>
          <a:noFill/>
        </p:spPr>
      </p:pic>
      <p:sp>
        <p:nvSpPr>
          <p:cNvPr id="8" name="Rectangle 7"/>
          <p:cNvSpPr/>
          <p:nvPr/>
        </p:nvSpPr>
        <p:spPr>
          <a:xfrm>
            <a:off x="5782962" y="2421924"/>
            <a:ext cx="1519881" cy="222422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</a:t>
            </a:r>
            <a:r>
              <a:rPr lang="en-US" dirty="0" smtClean="0"/>
              <a:t>-shaped growth curve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6255" y="1417638"/>
            <a:ext cx="4989945" cy="4525963"/>
          </a:xfrm>
        </p:spPr>
        <p:txBody>
          <a:bodyPr/>
          <a:lstStyle/>
          <a:p>
            <a:r>
              <a:rPr lang="en-US" u="sng" dirty="0" smtClean="0"/>
              <a:t>Logistic Growth</a:t>
            </a:r>
            <a:r>
              <a:rPr lang="en-US" dirty="0" smtClean="0"/>
              <a:t>? YESSSSS!</a:t>
            </a:r>
          </a:p>
          <a:p>
            <a:r>
              <a:rPr lang="en-US" dirty="0" smtClean="0"/>
              <a:t>The population growth increases slowly at first, then explodes(!), then finally hits the carrying capacity* of the environment and levels off</a:t>
            </a:r>
            <a:endParaRPr lang="en-US" dirty="0"/>
          </a:p>
        </p:txBody>
      </p:sp>
      <p:pic>
        <p:nvPicPr>
          <p:cNvPr id="1026" name="Picture 2" descr="C:\Users\waanestad\Desktop\c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56200" y="1600200"/>
            <a:ext cx="3856037" cy="39079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Carrying Capacity*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/>
              <a:t>number of organisms of a particular species that an environment can support</a:t>
            </a:r>
            <a:r>
              <a:rPr lang="en-US" dirty="0" smtClean="0"/>
              <a:t>.</a:t>
            </a:r>
          </a:p>
          <a:p>
            <a:pPr lvl="1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4" name="Picture 6" descr="coral_reef_tw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90800" y="2971800"/>
            <a:ext cx="3744943" cy="2563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298264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Thinking Cap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contributes to the ‘leveling off’ of the population?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What else might affect population growth?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C:\Users\waanestad\Desktop\6153273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51247" y="3913971"/>
            <a:ext cx="5392104" cy="279262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Limiting Factors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Factors that affect an organism’s ability to survive in its </a:t>
            </a:r>
            <a:r>
              <a:rPr lang="en-US" dirty="0" smtClean="0"/>
              <a:t>environment</a:t>
            </a:r>
            <a:endParaRPr lang="en-US" dirty="0"/>
          </a:p>
          <a:p>
            <a:pPr lvl="1"/>
            <a:r>
              <a:rPr lang="en-US" u="sng" dirty="0"/>
              <a:t>B</a:t>
            </a:r>
            <a:r>
              <a:rPr lang="en-US" u="sng" dirty="0" smtClean="0"/>
              <a:t>iotic</a:t>
            </a:r>
            <a:r>
              <a:rPr lang="en-US" dirty="0" smtClean="0"/>
              <a:t> OR </a:t>
            </a:r>
            <a:r>
              <a:rPr lang="en-US" u="sng" dirty="0" smtClean="0"/>
              <a:t>Abiotic</a:t>
            </a:r>
            <a:r>
              <a:rPr lang="en-US" dirty="0" smtClean="0"/>
              <a:t> </a:t>
            </a:r>
            <a:r>
              <a:rPr lang="en-US" dirty="0"/>
              <a:t>factors that restrict the existence, numbers, reproduction, or distribution of organisms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Examples: water, food, predators, and temperature.</a:t>
            </a:r>
          </a:p>
          <a:p>
            <a:pPr lvl="1" algn="ctr"/>
            <a:r>
              <a:rPr lang="en-US" dirty="0" smtClean="0"/>
              <a:t>CAN BE EITHER DENSITY-DEPENDENT or DENSITY-INDEPENDENT! . . . . . . . 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1597</TotalTime>
  <Words>674</Words>
  <Application>Microsoft Office PowerPoint</Application>
  <PresentationFormat>On-screen Show (4:3)</PresentationFormat>
  <Paragraphs>92</Paragraphs>
  <Slides>18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Warm Up (discuss only)</vt:lpstr>
      <vt:lpstr>Ch. 3.1: Communities Ch. 4: Population Dynamics</vt:lpstr>
      <vt:lpstr>IMPORTANT:</vt:lpstr>
      <vt:lpstr>How fast do they grow?</vt:lpstr>
      <vt:lpstr>Which is which? How do you know?</vt:lpstr>
      <vt:lpstr>S-shaped growth curve</vt:lpstr>
      <vt:lpstr>Carrying Capacity*</vt:lpstr>
      <vt:lpstr>Thinking Cap</vt:lpstr>
      <vt:lpstr>Limiting Factors</vt:lpstr>
      <vt:lpstr>Density-Dependent Factors</vt:lpstr>
      <vt:lpstr>Density-Independent Factors</vt:lpstr>
      <vt:lpstr>Thinking Cap</vt:lpstr>
      <vt:lpstr>Thinking Cap</vt:lpstr>
      <vt:lpstr>Quantitative Data</vt:lpstr>
      <vt:lpstr>Population changes</vt:lpstr>
      <vt:lpstr>Thinking Cap!</vt:lpstr>
      <vt:lpstr>Population Growth Rate (PGR)</vt:lpstr>
      <vt:lpstr>On L of your notebook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 Up (top of 7R)</dc:title>
  <dc:creator>Cameron Aanestad</dc:creator>
  <cp:lastModifiedBy>waanestad</cp:lastModifiedBy>
  <cp:revision>96</cp:revision>
  <cp:lastPrinted>2012-10-10T23:51:18Z</cp:lastPrinted>
  <dcterms:created xsi:type="dcterms:W3CDTF">2012-10-10T18:06:02Z</dcterms:created>
  <dcterms:modified xsi:type="dcterms:W3CDTF">2018-09-20T19:58:10Z</dcterms:modified>
</cp:coreProperties>
</file>