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0" r:id="rId4"/>
    <p:sldId id="272" r:id="rId5"/>
    <p:sldId id="257" r:id="rId6"/>
    <p:sldId id="258" r:id="rId7"/>
    <p:sldId id="259" r:id="rId8"/>
    <p:sldId id="262" r:id="rId9"/>
    <p:sldId id="267" r:id="rId10"/>
    <p:sldId id="260" r:id="rId11"/>
    <p:sldId id="261" r:id="rId12"/>
    <p:sldId id="271" r:id="rId13"/>
    <p:sldId id="269" r:id="rId14"/>
    <p:sldId id="264" r:id="rId15"/>
    <p:sldId id="265" r:id="rId16"/>
    <p:sldId id="268" r:id="rId17"/>
    <p:sldId id="263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C879-9FB4-439F-8B9D-CE9B3DEED98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C4851-7243-48EF-8FB6-1CD47D4BF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(discussion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camouflage lab: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happened to the red beads?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the red beads were actually prey species, what might happen to them, in the long run?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the black and clear beads were considered       “extreme” variations of the same species, what might happen to the population of that species over enough time? (hint: type of selection)</a:t>
            </a:r>
          </a:p>
        </p:txBody>
      </p:sp>
      <p:pic>
        <p:nvPicPr>
          <p:cNvPr id="1026" name="Picture 2" descr="C:\Users\waanestad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410200"/>
            <a:ext cx="3505200" cy="130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Differences in </a:t>
            </a:r>
            <a:r>
              <a:rPr lang="en-US" i="1" dirty="0" smtClean="0"/>
              <a:t>timing </a:t>
            </a:r>
            <a:r>
              <a:rPr lang="en-US" dirty="0" smtClean="0"/>
              <a:t>split up the population, leading to 2 independent (non-breeding) populations over time</a:t>
            </a:r>
          </a:p>
          <a:p>
            <a:pPr lvl="1"/>
            <a:r>
              <a:rPr lang="en-US" dirty="0" smtClean="0"/>
              <a:t>Time = mating season, hibernation, etc.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waanestad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3674326" cy="3963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Mechanical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The reproductive parts don’t fit, which means the genetic info won’t be swapped, leading to independent populations over time</a:t>
            </a:r>
            <a:endParaRPr lang="en-US" dirty="0"/>
          </a:p>
        </p:txBody>
      </p:sp>
      <p:pic>
        <p:nvPicPr>
          <p:cNvPr id="3074" name="Picture 2" descr="C:\Users\waanestad\Desktop\Lock-Key-Vintage-GraphicsFai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4229768" cy="376713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95600" y="4343400"/>
            <a:ext cx="152400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4343400"/>
            <a:ext cx="167640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Sometimes mechanical &amp; temporal isolations are considered types of REPRODUCTIVE ISOLATION. </a:t>
            </a:r>
          </a:p>
          <a:p>
            <a:pPr>
              <a:buNone/>
            </a:pPr>
            <a:r>
              <a:rPr lang="en-US" dirty="0" smtClean="0"/>
              <a:t>– Why? Give an example to support</a:t>
            </a:r>
            <a:endParaRPr lang="en-US" dirty="0"/>
          </a:p>
        </p:txBody>
      </p:sp>
      <p:pic>
        <p:nvPicPr>
          <p:cNvPr id="1026" name="Picture 2" descr="C:\Users\waanestad\Desktop\Great dane and chihuahua shutterstock_2783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362200"/>
            <a:ext cx="3296539" cy="233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this?!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Identify which type of isolation is being show in each example below:              G = geographic        T = temporal        M = mechanical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_______2. Two species of plants sprout at different months in the year. </a:t>
            </a:r>
          </a:p>
          <a:p>
            <a:pPr>
              <a:buNone/>
            </a:pPr>
            <a:r>
              <a:rPr lang="en-US" dirty="0" smtClean="0"/>
              <a:t>_______3. Two species of squirrels get stranded on either side of a grand canyon. </a:t>
            </a:r>
          </a:p>
          <a:p>
            <a:pPr>
              <a:buNone/>
            </a:pPr>
            <a:r>
              <a:rPr lang="en-US" dirty="0" smtClean="0"/>
              <a:t>_______4. Two species of mountain lions live in a forest on either side of a large river. </a:t>
            </a:r>
          </a:p>
          <a:p>
            <a:pPr>
              <a:buNone/>
            </a:pPr>
            <a:r>
              <a:rPr lang="en-US" dirty="0" smtClean="0"/>
              <a:t>_______5. A male great </a:t>
            </a:r>
            <a:r>
              <a:rPr lang="en-US" dirty="0" err="1" smtClean="0"/>
              <a:t>dane</a:t>
            </a:r>
            <a:r>
              <a:rPr lang="en-US" dirty="0" smtClean="0"/>
              <a:t> and a female </a:t>
            </a:r>
            <a:r>
              <a:rPr lang="en-US" dirty="0" err="1" smtClean="0"/>
              <a:t>chihuahua</a:t>
            </a:r>
            <a:r>
              <a:rPr lang="en-US" dirty="0" smtClean="0"/>
              <a:t> try to make babies :/</a:t>
            </a:r>
          </a:p>
          <a:p>
            <a:pPr>
              <a:buNone/>
            </a:pPr>
            <a:r>
              <a:rPr lang="en-US" dirty="0" smtClean="0"/>
              <a:t>_______6. Two species of foxes mate in different seasons.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Cospeciation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association between two species is very close, they may </a:t>
            </a:r>
            <a:r>
              <a:rPr lang="en-US" dirty="0" err="1" smtClean="0"/>
              <a:t>speciate</a:t>
            </a:r>
            <a:r>
              <a:rPr lang="en-US" dirty="0" smtClean="0"/>
              <a:t> in parallel. </a:t>
            </a:r>
          </a:p>
          <a:p>
            <a:pPr lvl="1"/>
            <a:r>
              <a:rPr lang="en-US" dirty="0" smtClean="0"/>
              <a:t>It is especially likely to happen between parasites and their hosts.</a:t>
            </a:r>
          </a:p>
          <a:p>
            <a:pPr lvl="2"/>
            <a:r>
              <a:rPr lang="en-US" dirty="0" smtClean="0"/>
              <a:t>Ex: Gophers + lice</a:t>
            </a:r>
          </a:p>
          <a:p>
            <a:endParaRPr lang="en-US" dirty="0"/>
          </a:p>
        </p:txBody>
      </p:sp>
      <p:pic>
        <p:nvPicPr>
          <p:cNvPr id="2050" name="Picture 2" descr="C:\Users\waanestad\Desktop\gophersandli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343400"/>
            <a:ext cx="4029075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Rates of Speciation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Speciation happens at different rates</a:t>
            </a:r>
          </a:p>
          <a:p>
            <a:pPr lvl="1"/>
            <a:r>
              <a:rPr lang="en-US" u="sng" dirty="0" smtClean="0"/>
              <a:t>Gradualism</a:t>
            </a:r>
            <a:r>
              <a:rPr lang="en-US" dirty="0" smtClean="0"/>
              <a:t> = species originate through a gradual change of adaptations</a:t>
            </a:r>
          </a:p>
          <a:p>
            <a:pPr lvl="2"/>
            <a:r>
              <a:rPr lang="en-US" i="1" dirty="0" smtClean="0"/>
              <a:t>Some</a:t>
            </a:r>
            <a:r>
              <a:rPr lang="en-US" dirty="0" smtClean="0"/>
              <a:t> fossil evidence to support this</a:t>
            </a:r>
          </a:p>
          <a:p>
            <a:pPr lvl="1"/>
            <a:r>
              <a:rPr lang="en-US" u="sng" dirty="0" smtClean="0"/>
              <a:t>Punctuated Equilibrium</a:t>
            </a:r>
            <a:r>
              <a:rPr lang="en-US" dirty="0" smtClean="0"/>
              <a:t> = speciation occurs relatively quickly, in rapid bursts, with long periods of genetic equilibrium in between</a:t>
            </a:r>
          </a:p>
          <a:p>
            <a:pPr lvl="2"/>
            <a:r>
              <a:rPr lang="en-US" i="1" dirty="0" smtClean="0"/>
              <a:t>More</a:t>
            </a:r>
            <a:r>
              <a:rPr lang="en-US" dirty="0" smtClean="0"/>
              <a:t> fossil evidence seems to support this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1026" name="Picture 2" descr="C:\Users\waanestad\Desktop\time_a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0141" y="990600"/>
            <a:ext cx="2413859" cy="1917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hear a song!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http://www.youtube.com/watch?v=WDPsZPKSEFg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/>
              <a:t>6L </a:t>
            </a:r>
            <a:r>
              <a:rPr lang="en-US" dirty="0" smtClean="0"/>
              <a:t>of your notebook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42115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943600"/>
            <a:ext cx="7772400" cy="8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 bank: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in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5 words or less define each of the following:</a:t>
            </a:r>
          </a:p>
          <a:p>
            <a:pPr>
              <a:buNone/>
            </a:pPr>
            <a:r>
              <a:rPr lang="en-US" dirty="0" smtClean="0"/>
              <a:t>	1. Gene Pool</a:t>
            </a:r>
          </a:p>
          <a:p>
            <a:pPr>
              <a:buNone/>
            </a:pPr>
            <a:r>
              <a:rPr lang="en-US" dirty="0" smtClean="0"/>
              <a:t>	2. Gene Flow</a:t>
            </a:r>
          </a:p>
          <a:p>
            <a:pPr>
              <a:buNone/>
            </a:pPr>
            <a:r>
              <a:rPr lang="en-US" dirty="0" smtClean="0"/>
              <a:t>	3. Phenotype</a:t>
            </a:r>
          </a:p>
          <a:p>
            <a:pPr>
              <a:buNone/>
            </a:pPr>
            <a:r>
              <a:rPr lang="en-US" dirty="0" smtClean="0"/>
              <a:t>	4. Genetic Drift</a:t>
            </a:r>
          </a:p>
          <a:p>
            <a:pPr>
              <a:buNone/>
            </a:pPr>
            <a:r>
              <a:rPr lang="en-US" dirty="0" smtClean="0"/>
              <a:t>	5. Speciation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Speciation:</a:t>
            </a:r>
            <a:br>
              <a:rPr lang="en-US" dirty="0" smtClean="0"/>
            </a:br>
            <a:r>
              <a:rPr lang="en-US" sz="2000" dirty="0" smtClean="0"/>
              <a:t>Survival of the fittest…or else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</a:t>
            </a:r>
          </a:p>
          <a:p>
            <a:r>
              <a:rPr lang="en-US" dirty="0" smtClean="0"/>
              <a:t>(6R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Definition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 change in the </a:t>
            </a:r>
            <a:r>
              <a:rPr lang="en-US" i="1" dirty="0" smtClean="0"/>
              <a:t>allele frequencies </a:t>
            </a:r>
            <a:r>
              <a:rPr lang="en-US" dirty="0" smtClean="0"/>
              <a:t>of certain heritable characteristics over many generations</a:t>
            </a:r>
            <a:endParaRPr lang="en-US" dirty="0"/>
          </a:p>
        </p:txBody>
      </p:sp>
      <p:pic>
        <p:nvPicPr>
          <p:cNvPr id="2050" name="Picture 2" descr="C:\Users\waanestad\Desktop\f15-08_bottleneck_effec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19400"/>
            <a:ext cx="4876800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35052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This is called the </a:t>
            </a:r>
            <a:r>
              <a:rPr lang="en-US" u="sng" dirty="0" smtClean="0"/>
              <a:t>Bottleneck Effect </a:t>
            </a:r>
            <a:r>
              <a:rPr lang="en-US" dirty="0" smtClean="0"/>
              <a:t>for how it affects a population!</a:t>
            </a:r>
          </a:p>
          <a:p>
            <a:r>
              <a:rPr lang="en-US" dirty="0" smtClean="0"/>
              <a:t>  - </a:t>
            </a:r>
            <a:r>
              <a:rPr lang="en-US" b="1" dirty="0" smtClean="0"/>
              <a:t>Small</a:t>
            </a:r>
            <a:r>
              <a:rPr lang="en-US" dirty="0" smtClean="0"/>
              <a:t> populations are more affected by this! (ex: Amish – </a:t>
            </a:r>
            <a:r>
              <a:rPr lang="en-US" u="sng" dirty="0" smtClean="0"/>
              <a:t>Founder Effect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638800" y="3657600"/>
            <a:ext cx="1219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00200"/>
            <a:ext cx="2971800" cy="4525963"/>
          </a:xfrm>
        </p:spPr>
        <p:txBody>
          <a:bodyPr/>
          <a:lstStyle/>
          <a:p>
            <a:r>
              <a:rPr lang="en-US" dirty="0" smtClean="0"/>
              <a:t>How does the bottleneck affect show Evolution?</a:t>
            </a:r>
          </a:p>
          <a:p>
            <a:r>
              <a:rPr lang="en-US" dirty="0" smtClean="0"/>
              <a:t>(&lt;hint </a:t>
            </a:r>
            <a:r>
              <a:rPr lang="en-US" dirty="0" err="1" smtClean="0"/>
              <a:t>hint</a:t>
            </a:r>
            <a:r>
              <a:rPr lang="en-US" dirty="0" smtClean="0"/>
              <a:t>&gt; use the new definition)</a:t>
            </a:r>
            <a:endParaRPr lang="en-US" dirty="0"/>
          </a:p>
        </p:txBody>
      </p:sp>
      <p:pic>
        <p:nvPicPr>
          <p:cNvPr id="1026" name="Picture 2" descr="Image result for polydactyly amish founder eff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5486400" cy="466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Darwin: The Controversy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876800" cy="4911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600" dirty="0" smtClean="0">
                <a:ea typeface="ＭＳ Ｐゴシック" pitchFamily="34" charset="-128"/>
              </a:rPr>
              <a:t>Darwin Observed that characteristics of many plants and animals </a:t>
            </a:r>
            <a:r>
              <a:rPr lang="en-US" sz="3600" b="1" dirty="0" smtClean="0">
                <a:ea typeface="ＭＳ Ｐゴシック" pitchFamily="34" charset="-128"/>
              </a:rPr>
              <a:t>vary</a:t>
            </a:r>
            <a:r>
              <a:rPr lang="en-US" sz="3600" dirty="0" smtClean="0">
                <a:ea typeface="ＭＳ Ｐゴシック" pitchFamily="34" charset="-128"/>
              </a:rPr>
              <a:t> greatly among the Galapagos islands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3600" b="1" u="sng" dirty="0" smtClean="0">
                <a:ea typeface="ＭＳ Ｐゴシック" pitchFamily="34" charset="-128"/>
              </a:rPr>
              <a:t>Darwin</a:t>
            </a:r>
            <a:r>
              <a:rPr lang="en-US" altLang="en-US" sz="3600" b="1" u="sng" dirty="0" smtClean="0">
                <a:ea typeface="ＭＳ Ｐゴシック" pitchFamily="34" charset="-128"/>
              </a:rPr>
              <a:t>’</a:t>
            </a:r>
            <a:r>
              <a:rPr lang="en-US" sz="3600" b="1" u="sng" dirty="0" smtClean="0">
                <a:ea typeface="ＭＳ Ｐゴシック" pitchFamily="34" charset="-128"/>
              </a:rPr>
              <a:t>s Hypothesis:</a:t>
            </a:r>
            <a:r>
              <a:rPr lang="en-US" sz="3600" u="sng" dirty="0" smtClean="0">
                <a:ea typeface="ＭＳ Ｐゴシック" pitchFamily="34" charset="-128"/>
              </a:rPr>
              <a:t>  Separate species may have arisen from an original [common] ancestor</a:t>
            </a:r>
            <a:endParaRPr lang="en-US" sz="2800" u="sng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sz="2800" dirty="0" smtClean="0">
              <a:ea typeface="ＭＳ Ｐゴシック" pitchFamily="34" charset="-128"/>
            </a:endParaRPr>
          </a:p>
        </p:txBody>
      </p:sp>
      <p:pic>
        <p:nvPicPr>
          <p:cNvPr id="13314" name="Picture 2" descr="Image result for common ances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784146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Speciation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u="sng" dirty="0" smtClean="0">
                <a:ea typeface="ＭＳ Ｐゴシック" pitchFamily="34" charset="-128"/>
              </a:rPr>
              <a:t>Old: SPECIES</a:t>
            </a:r>
            <a:r>
              <a:rPr lang="en-US" sz="2800" dirty="0" smtClean="0">
                <a:ea typeface="ＭＳ Ｐゴシック" pitchFamily="34" charset="-128"/>
              </a:rPr>
              <a:t> = individuals who can breed and make </a:t>
            </a:r>
            <a:r>
              <a:rPr lang="en-US" sz="2800" i="1" dirty="0" smtClean="0">
                <a:ea typeface="ＭＳ Ｐゴシック" pitchFamily="34" charset="-128"/>
              </a:rPr>
              <a:t>viable</a:t>
            </a:r>
            <a:r>
              <a:rPr lang="en-US" sz="2800" dirty="0" smtClean="0">
                <a:ea typeface="ＭＳ Ｐゴシック" pitchFamily="34" charset="-128"/>
              </a:rPr>
              <a:t> babies </a:t>
            </a:r>
          </a:p>
          <a:p>
            <a:pPr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u="sng" dirty="0" smtClean="0">
                <a:ea typeface="ＭＳ Ｐゴシック" pitchFamily="34" charset="-128"/>
              </a:rPr>
              <a:t>New: SPECIATION</a:t>
            </a:r>
            <a:r>
              <a:rPr lang="en-US" sz="2800" dirty="0" smtClean="0">
                <a:ea typeface="ＭＳ Ｐゴシック" pitchFamily="34" charset="-128"/>
              </a:rPr>
              <a:t> = the splitting of 1 population into 2 </a:t>
            </a:r>
            <a:r>
              <a:rPr lang="en-US" sz="2800" i="1" dirty="0" smtClean="0">
                <a:ea typeface="ＭＳ Ｐゴシック" pitchFamily="34" charset="-128"/>
              </a:rPr>
              <a:t>different</a:t>
            </a:r>
            <a:r>
              <a:rPr lang="en-US" sz="2800" dirty="0" smtClean="0">
                <a:ea typeface="ＭＳ Ｐゴシック" pitchFamily="34" charset="-128"/>
              </a:rPr>
              <a:t> ones</a:t>
            </a:r>
          </a:p>
          <a:p>
            <a:pPr lvl="1">
              <a:defRPr/>
            </a:pPr>
            <a:r>
              <a:rPr lang="en-US" sz="2400" dirty="0" smtClean="0">
                <a:ea typeface="ＭＳ Ｐゴシック" pitchFamily="34" charset="-128"/>
              </a:rPr>
              <a:t>Can happen as a result of mutations, genetic drift, gene flow, or ISOLATION…</a:t>
            </a:r>
          </a:p>
        </p:txBody>
      </p:sp>
      <p:pic>
        <p:nvPicPr>
          <p:cNvPr id="3074" name="Picture 2" descr="C:\Users\waanestad\Desktop\Speciation_Model.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4572000" cy="3429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4724400"/>
            <a:ext cx="449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1905000"/>
            <a:ext cx="990600" cy="2819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3962400"/>
            <a:ext cx="1219200" cy="762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6200" y="4953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today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3058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4648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Talked about already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5626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geography</a:t>
            </a:r>
            <a:r>
              <a:rPr lang="en-US" dirty="0" smtClean="0"/>
              <a:t> splits up the population, leading to 2 </a:t>
            </a:r>
            <a:r>
              <a:rPr lang="en-US" i="1" dirty="0" smtClean="0"/>
              <a:t>independent</a:t>
            </a:r>
            <a:r>
              <a:rPr lang="en-US" dirty="0" smtClean="0"/>
              <a:t> (non-breeding) populations </a:t>
            </a:r>
            <a:r>
              <a:rPr lang="en-US" i="1" dirty="0" smtClean="0"/>
              <a:t>over time</a:t>
            </a:r>
          </a:p>
          <a:p>
            <a:pPr lvl="1"/>
            <a:r>
              <a:rPr lang="en-US" dirty="0" smtClean="0"/>
              <a:t>Geography = canyon, lake, mountain, river, etc.</a:t>
            </a:r>
            <a:endParaRPr lang="en-US" dirty="0"/>
          </a:p>
        </p:txBody>
      </p:sp>
      <p:pic>
        <p:nvPicPr>
          <p:cNvPr id="1026" name="Picture 2" descr="C:\Users\waanestad\Desktop\geog_iso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2163922" cy="611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populations that are geographically isolated from one another </a:t>
            </a:r>
            <a:r>
              <a:rPr lang="en-US" i="1" dirty="0" smtClean="0"/>
              <a:t>share a gene pool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Explain…</a:t>
            </a:r>
            <a:endParaRPr lang="en-US" dirty="0"/>
          </a:p>
        </p:txBody>
      </p:sp>
      <p:pic>
        <p:nvPicPr>
          <p:cNvPr id="11266" name="Picture 2" descr="Image result for gene p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086100" cy="308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 a 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https://www.youtube.com/watch?v=aDIQFQOCGaI</a:t>
            </a:r>
            <a:endParaRPr lang="en-US" dirty="0"/>
          </a:p>
        </p:txBody>
      </p:sp>
      <p:pic>
        <p:nvPicPr>
          <p:cNvPr id="1026" name="Picture 2" descr="C:\Users\waanestad\Desktop\ranges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48000"/>
            <a:ext cx="466725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585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Warm Up (discussion only)</vt:lpstr>
      <vt:lpstr>Speciation: Survival of the fittest…or else</vt:lpstr>
      <vt:lpstr>Updated Definition of Evolution</vt:lpstr>
      <vt:lpstr>Thinking Cap</vt:lpstr>
      <vt:lpstr>Darwin: The Controversy</vt:lpstr>
      <vt:lpstr>Speciation</vt:lpstr>
      <vt:lpstr>Geographic Isolation</vt:lpstr>
      <vt:lpstr>Thinking Cap</vt:lpstr>
      <vt:lpstr>Let’s watch a video!</vt:lpstr>
      <vt:lpstr>Temporal Isolation</vt:lpstr>
      <vt:lpstr>Mechanical Isolation</vt:lpstr>
      <vt:lpstr>Thinking Cap</vt:lpstr>
      <vt:lpstr>You got this?!</vt:lpstr>
      <vt:lpstr>Cospeciation</vt:lpstr>
      <vt:lpstr>Rates of Speciation</vt:lpstr>
      <vt:lpstr>Let’s hear a song!</vt:lpstr>
      <vt:lpstr>On 6L of your notebook</vt:lpstr>
      <vt:lpstr>Five in Five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Speciation</dc:title>
  <dc:creator>waanestad</dc:creator>
  <cp:lastModifiedBy>waanestad</cp:lastModifiedBy>
  <cp:revision>94</cp:revision>
  <dcterms:created xsi:type="dcterms:W3CDTF">2014-02-21T21:20:09Z</dcterms:created>
  <dcterms:modified xsi:type="dcterms:W3CDTF">2019-03-13T21:47:04Z</dcterms:modified>
</cp:coreProperties>
</file>