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8" r:id="rId4"/>
    <p:sldId id="259" r:id="rId5"/>
    <p:sldId id="260" r:id="rId6"/>
    <p:sldId id="274" r:id="rId7"/>
    <p:sldId id="262" r:id="rId8"/>
    <p:sldId id="270" r:id="rId9"/>
    <p:sldId id="268" r:id="rId10"/>
    <p:sldId id="261" r:id="rId11"/>
    <p:sldId id="278" r:id="rId12"/>
    <p:sldId id="271" r:id="rId13"/>
    <p:sldId id="264" r:id="rId14"/>
    <p:sldId id="265" r:id="rId15"/>
    <p:sldId id="266" r:id="rId16"/>
    <p:sldId id="273" r:id="rId17"/>
    <p:sldId id="272" r:id="rId18"/>
    <p:sldId id="276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2460-9B24-4B0B-B493-AF8434247F2A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8EFF-95AD-46D9-B1E7-9CD8CB579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notype" TargetMode="External"/><Relationship Id="rId2" Type="http://schemas.openxmlformats.org/officeDocument/2006/relationships/hyperlink" Target="http://en.wikipedia.org/wiki/Phenotyp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/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/ F – Blue eyes are recessive </a:t>
            </a:r>
          </a:p>
          <a:p>
            <a:r>
              <a:rPr lang="en-US" dirty="0" smtClean="0"/>
              <a:t>T / F - Twins can be born with vastly different color skin</a:t>
            </a:r>
          </a:p>
          <a:p>
            <a:r>
              <a:rPr lang="en-US" dirty="0" smtClean="0"/>
              <a:t>T / F – There are 8 different blood types          (* not counting </a:t>
            </a:r>
            <a:r>
              <a:rPr lang="en-US" dirty="0" err="1" smtClean="0"/>
              <a:t>Rh</a:t>
            </a:r>
            <a:r>
              <a:rPr lang="en-US" dirty="0" smtClean="0"/>
              <a:t>+ and </a:t>
            </a:r>
            <a:r>
              <a:rPr lang="en-US" dirty="0" err="1" smtClean="0"/>
              <a:t>Rh</a:t>
            </a:r>
            <a:r>
              <a:rPr lang="en-US" dirty="0" smtClean="0"/>
              <a:t>- )</a:t>
            </a:r>
          </a:p>
          <a:p>
            <a:r>
              <a:rPr lang="en-US" dirty="0" smtClean="0"/>
              <a:t>T / F – Blood type O is considered the “universal recipient”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Blood Type – pattern(s) of inheritance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Blood types follow both </a:t>
            </a:r>
            <a:r>
              <a:rPr lang="en-US" b="1" dirty="0" err="1" smtClean="0"/>
              <a:t>Codominant</a:t>
            </a:r>
            <a:r>
              <a:rPr lang="en-US" dirty="0" smtClean="0"/>
              <a:t> and </a:t>
            </a:r>
            <a:r>
              <a:rPr lang="en-US" b="1" dirty="0" smtClean="0"/>
              <a:t>simple Dominant </a:t>
            </a:r>
            <a:r>
              <a:rPr lang="en-US" dirty="0" smtClean="0"/>
              <a:t>inheritance</a:t>
            </a:r>
          </a:p>
          <a:p>
            <a:pPr lvl="1" eaLnBrk="1" hangingPunct="1">
              <a:defRPr/>
            </a:pPr>
            <a:r>
              <a:rPr lang="en-US" dirty="0" smtClean="0"/>
              <a:t>The A allele and B allele are </a:t>
            </a:r>
            <a:r>
              <a:rPr lang="en-US" u="sng" dirty="0" err="1" smtClean="0"/>
              <a:t>codominant</a:t>
            </a:r>
            <a:r>
              <a:rPr lang="en-US" dirty="0" smtClean="0"/>
              <a:t> with each other</a:t>
            </a:r>
          </a:p>
          <a:p>
            <a:pPr lvl="1" eaLnBrk="1" hangingPunct="1">
              <a:defRPr/>
            </a:pPr>
            <a:r>
              <a:rPr lang="en-US" dirty="0" smtClean="0"/>
              <a:t>The A allele and B allele are both purely </a:t>
            </a:r>
            <a:r>
              <a:rPr lang="en-US" u="sng" dirty="0" smtClean="0"/>
              <a:t>dominant</a:t>
            </a:r>
            <a:r>
              <a:rPr lang="en-US" dirty="0" smtClean="0"/>
              <a:t> over the O allele </a:t>
            </a:r>
          </a:p>
          <a:p>
            <a:pPr lvl="1" eaLnBrk="1" hangingPunct="1">
              <a:defRPr/>
            </a:pPr>
            <a:r>
              <a:rPr lang="en-US" dirty="0" smtClean="0"/>
              <a:t>The O allele is recessive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way...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than $10 for a kit </a:t>
            </a:r>
          </a:p>
          <a:p>
            <a:r>
              <a:rPr lang="en-US" dirty="0" smtClean="0"/>
              <a:t>Order online!</a:t>
            </a:r>
          </a:p>
          <a:p>
            <a:r>
              <a:rPr lang="en-US" dirty="0" smtClean="0"/>
              <a:t>What would this person’s blood type be?</a:t>
            </a:r>
          </a:p>
        </p:txBody>
      </p:sp>
      <p:pic>
        <p:nvPicPr>
          <p:cNvPr id="1026" name="Picture 2" descr="https://www.biologycorner.com/resources/blood-type-analy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409949"/>
            <a:ext cx="6534150" cy="34480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2362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https://www.youtube.com/watch?v=H0y9An0DOq8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some </a:t>
            </a:r>
            <a:r>
              <a:rPr lang="en-US" dirty="0" err="1" smtClean="0"/>
              <a:t>Punnett</a:t>
            </a:r>
            <a:r>
              <a:rPr lang="en-US" dirty="0" smtClean="0"/>
              <a:t> Squares!!!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blood type gene and alleles are actually represented differently than you have seen before…</a:t>
            </a:r>
          </a:p>
          <a:p>
            <a:pPr eaLnBrk="1" hangingPunct="1">
              <a:defRPr/>
            </a:pPr>
            <a:r>
              <a:rPr lang="en-US" dirty="0" smtClean="0"/>
              <a:t>The allele for the blood type gene is </a:t>
            </a:r>
            <a:r>
              <a:rPr lang="en-US" dirty="0" smtClean="0">
                <a:latin typeface="Baskerville Old Face" pitchFamily="18" charset="0"/>
              </a:rPr>
              <a:t>I</a:t>
            </a:r>
          </a:p>
          <a:p>
            <a:pPr eaLnBrk="1" hangingPunct="1">
              <a:defRPr/>
            </a:pPr>
            <a:r>
              <a:rPr lang="en-US" dirty="0" smtClean="0"/>
              <a:t>For this gene you can have the following alleles:</a:t>
            </a:r>
          </a:p>
          <a:p>
            <a:pPr lvl="1" eaLnBrk="1" hangingPunct="1">
              <a:defRPr/>
            </a:pPr>
            <a:r>
              <a:rPr lang="en-US" dirty="0" smtClean="0"/>
              <a:t>For A:  </a:t>
            </a:r>
            <a:r>
              <a:rPr lang="en-US" dirty="0" smtClean="0">
                <a:latin typeface="Baskerville Old Face" pitchFamily="18" charset="0"/>
              </a:rPr>
              <a:t>I</a:t>
            </a:r>
            <a:r>
              <a:rPr lang="en-US" baseline="30000" dirty="0" smtClean="0"/>
              <a:t>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For B: </a:t>
            </a:r>
            <a:r>
              <a:rPr lang="en-US" dirty="0" smtClean="0">
                <a:latin typeface="Baskerville Old Face" pitchFamily="18" charset="0"/>
              </a:rPr>
              <a:t>I</a:t>
            </a:r>
            <a:r>
              <a:rPr lang="en-US" baseline="30000" dirty="0" smtClean="0"/>
              <a:t>B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For O: </a:t>
            </a:r>
            <a:r>
              <a:rPr lang="en-US" i="1" dirty="0" err="1" smtClean="0"/>
              <a:t>i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629400" y="3200400"/>
            <a:ext cx="304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Let’s stop and think…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are the </a:t>
            </a:r>
            <a:r>
              <a:rPr lang="en-US" b="1" dirty="0" smtClean="0"/>
              <a:t>two</a:t>
            </a:r>
            <a:r>
              <a:rPr lang="en-US" dirty="0" smtClean="0"/>
              <a:t> allele combinations you can have for type A blood?</a:t>
            </a:r>
          </a:p>
          <a:p>
            <a:pPr lvl="1" eaLnBrk="1" hangingPunct="1">
              <a:defRPr/>
            </a:pPr>
            <a:r>
              <a:rPr lang="en-US" dirty="0" smtClean="0">
                <a:latin typeface="Baskerville Old Face" pitchFamily="18" charset="0"/>
              </a:rPr>
              <a:t>I</a:t>
            </a:r>
            <a:r>
              <a:rPr lang="en-US" baseline="30000" dirty="0" smtClean="0"/>
              <a:t>A</a:t>
            </a:r>
            <a:r>
              <a:rPr lang="en-US" dirty="0" smtClean="0">
                <a:latin typeface="Baskerville Old Face" pitchFamily="18" charset="0"/>
              </a:rPr>
              <a:t>I</a:t>
            </a:r>
            <a:r>
              <a:rPr lang="en-US" baseline="30000" dirty="0" smtClean="0"/>
              <a:t>A</a:t>
            </a:r>
            <a:r>
              <a:rPr lang="en-US" dirty="0" smtClean="0"/>
              <a:t>  (</a:t>
            </a:r>
            <a:r>
              <a:rPr lang="en-US" i="1" dirty="0" smtClean="0"/>
              <a:t>homozygous</a:t>
            </a:r>
            <a:r>
              <a:rPr lang="en-US" dirty="0" smtClean="0"/>
              <a:t>) and </a:t>
            </a:r>
            <a:r>
              <a:rPr lang="en-US" dirty="0" err="1" smtClean="0">
                <a:latin typeface="Baskerville Old Face" pitchFamily="18" charset="0"/>
              </a:rPr>
              <a:t>I</a:t>
            </a:r>
            <a:r>
              <a:rPr lang="en-US" baseline="30000" dirty="0" err="1" smtClean="0"/>
              <a:t>A</a:t>
            </a:r>
            <a:r>
              <a:rPr lang="en-US" dirty="0" err="1" smtClean="0"/>
              <a:t>i</a:t>
            </a:r>
            <a:r>
              <a:rPr lang="en-US" i="1" dirty="0" smtClean="0"/>
              <a:t> (heterozygous)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are the </a:t>
            </a:r>
            <a:r>
              <a:rPr lang="en-US" b="1" dirty="0" smtClean="0"/>
              <a:t>two</a:t>
            </a:r>
            <a:r>
              <a:rPr lang="en-US" dirty="0" smtClean="0"/>
              <a:t> allele combinations you can have for type B blood?</a:t>
            </a:r>
          </a:p>
          <a:p>
            <a:pPr lvl="1" eaLnBrk="1" hangingPunct="1">
              <a:defRPr/>
            </a:pPr>
            <a:r>
              <a:rPr lang="en-US" dirty="0" smtClean="0">
                <a:latin typeface="Baskerville Old Face" pitchFamily="18" charset="0"/>
              </a:rPr>
              <a:t>I</a:t>
            </a:r>
            <a:r>
              <a:rPr lang="en-US" baseline="30000" dirty="0" smtClean="0"/>
              <a:t>B</a:t>
            </a:r>
            <a:r>
              <a:rPr lang="en-US" dirty="0" smtClean="0">
                <a:latin typeface="Baskerville Old Face" pitchFamily="18" charset="0"/>
              </a:rPr>
              <a:t>I</a:t>
            </a:r>
            <a:r>
              <a:rPr lang="en-US" baseline="30000" dirty="0" smtClean="0"/>
              <a:t>B</a:t>
            </a:r>
            <a:r>
              <a:rPr lang="en-US" dirty="0" smtClean="0"/>
              <a:t>  (</a:t>
            </a:r>
            <a:r>
              <a:rPr lang="en-US" i="1" dirty="0" smtClean="0"/>
              <a:t>homozygous</a:t>
            </a:r>
            <a:r>
              <a:rPr lang="en-US" dirty="0" smtClean="0"/>
              <a:t>) and </a:t>
            </a:r>
            <a:r>
              <a:rPr lang="en-US" dirty="0" err="1" smtClean="0">
                <a:latin typeface="Baskerville Old Face" pitchFamily="18" charset="0"/>
              </a:rPr>
              <a:t>I</a:t>
            </a:r>
            <a:r>
              <a:rPr lang="en-US" baseline="30000" dirty="0" err="1" smtClean="0"/>
              <a:t>B</a:t>
            </a:r>
            <a:r>
              <a:rPr lang="en-US" dirty="0" err="1" smtClean="0"/>
              <a:t>i</a:t>
            </a:r>
            <a:r>
              <a:rPr lang="en-US" i="1" dirty="0" smtClean="0"/>
              <a:t> (heterozygous)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Stop and Think…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the </a:t>
            </a:r>
            <a:r>
              <a:rPr lang="en-US" b="1" dirty="0" smtClean="0"/>
              <a:t>only</a:t>
            </a:r>
            <a:r>
              <a:rPr lang="en-US" dirty="0" smtClean="0"/>
              <a:t> allele combination you can have for type AB blood?</a:t>
            </a:r>
          </a:p>
          <a:p>
            <a:pPr lvl="1" eaLnBrk="1" hangingPunct="1">
              <a:defRPr/>
            </a:pPr>
            <a:r>
              <a:rPr lang="en-US" dirty="0" smtClean="0">
                <a:latin typeface="Baskerville Old Face" pitchFamily="18" charset="0"/>
              </a:rPr>
              <a:t>I</a:t>
            </a:r>
            <a:r>
              <a:rPr lang="en-US" baseline="30000" dirty="0" smtClean="0"/>
              <a:t>A</a:t>
            </a:r>
            <a:r>
              <a:rPr lang="en-US" dirty="0" smtClean="0">
                <a:latin typeface="Baskerville Old Face" pitchFamily="18" charset="0"/>
              </a:rPr>
              <a:t>I</a:t>
            </a:r>
            <a:r>
              <a:rPr lang="en-US" baseline="30000" dirty="0" smtClean="0"/>
              <a:t>B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is the </a:t>
            </a:r>
            <a:r>
              <a:rPr lang="en-US" b="1" dirty="0" smtClean="0"/>
              <a:t>only</a:t>
            </a:r>
            <a:r>
              <a:rPr lang="en-US" dirty="0" smtClean="0"/>
              <a:t> allele combination you can have for type O blood?</a:t>
            </a:r>
          </a:p>
          <a:p>
            <a:pPr lvl="1" eaLnBrk="1" hangingPunct="1">
              <a:defRPr/>
            </a:pPr>
            <a:r>
              <a:rPr lang="en-US" dirty="0" smtClean="0"/>
              <a:t>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Sample </a:t>
            </a:r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FFFF66"/>
              </a:buClr>
              <a:defRPr/>
            </a:pPr>
            <a:r>
              <a:rPr lang="en-US" dirty="0" smtClean="0"/>
              <a:t>What blood type(s) will the children of two </a:t>
            </a:r>
            <a:r>
              <a:rPr lang="en-US" i="1" dirty="0" smtClean="0"/>
              <a:t>type AB </a:t>
            </a:r>
            <a:r>
              <a:rPr lang="en-US" dirty="0" smtClean="0"/>
              <a:t>parents have? Any O babies?</a:t>
            </a:r>
          </a:p>
          <a:p>
            <a:pPr marL="342900" lvl="1" indent="-342900">
              <a:buClr>
                <a:srgbClr val="FFFF66"/>
              </a:buClr>
              <a:defRPr/>
            </a:pPr>
            <a:r>
              <a:rPr lang="en-US" dirty="0" smtClean="0"/>
              <a:t>We need to do a </a:t>
            </a:r>
            <a:r>
              <a:rPr lang="en-US" dirty="0" err="1" smtClean="0"/>
              <a:t>Punnett</a:t>
            </a:r>
            <a:r>
              <a:rPr lang="en-US" dirty="0" smtClean="0"/>
              <a:t> Square!!!</a:t>
            </a:r>
          </a:p>
          <a:p>
            <a:pPr marL="342900" lvl="1" indent="-342900">
              <a:buClr>
                <a:srgbClr val="FFFF66"/>
              </a:buClr>
              <a:defRPr/>
            </a:pPr>
            <a:r>
              <a:rPr lang="en-US" dirty="0" smtClean="0"/>
              <a:t>First – what are the genotypes of the parents?</a:t>
            </a:r>
          </a:p>
          <a:p>
            <a:pPr marL="342900" lvl="1" indent="-342900">
              <a:buClr>
                <a:srgbClr val="FFFF66"/>
              </a:buClr>
              <a:defRPr/>
            </a:pPr>
            <a:endParaRPr lang="en-US" baseline="30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3810000"/>
          <a:ext cx="4267200" cy="28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878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i="1" dirty="0" smtClean="0"/>
                        <a:t>I</a:t>
                      </a:r>
                      <a:r>
                        <a:rPr lang="en-US" sz="4000" baseline="30000" dirty="0" smtClean="0"/>
                        <a:t>A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i="1" dirty="0" smtClean="0"/>
                        <a:t>I</a:t>
                      </a:r>
                      <a:r>
                        <a:rPr lang="en-US" sz="4000" baseline="30000" dirty="0" smtClean="0"/>
                        <a:t>B</a:t>
                      </a:r>
                      <a:endParaRPr lang="en-US" sz="4000" dirty="0"/>
                    </a:p>
                  </a:txBody>
                  <a:tcPr/>
                </a:tc>
              </a:tr>
              <a:tr h="878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4000" baseline="30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78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4000" baseline="30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3581400"/>
            <a:ext cx="2133600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FFFF66"/>
              </a:buClr>
              <a:defRPr/>
            </a:pPr>
            <a:r>
              <a:rPr lang="en-US" sz="2800" baseline="30000" dirty="0" smtClean="0"/>
              <a:t>Mom’s genotype:</a:t>
            </a:r>
            <a:r>
              <a:rPr lang="en-US" sz="2800" dirty="0" smtClean="0"/>
              <a:t> __</a:t>
            </a:r>
            <a:r>
              <a:rPr lang="en-US" sz="2800" u="sng" dirty="0" smtClean="0"/>
              <a:t>?</a:t>
            </a:r>
            <a:r>
              <a:rPr lang="en-US" sz="2800" dirty="0" smtClean="0"/>
              <a:t>__</a:t>
            </a:r>
          </a:p>
          <a:p>
            <a:pPr marL="342900" lvl="1" indent="-342900">
              <a:buClr>
                <a:srgbClr val="FFFF66"/>
              </a:buClr>
              <a:defRPr/>
            </a:pPr>
            <a:endParaRPr lang="en-US" sz="2800" dirty="0" smtClean="0"/>
          </a:p>
          <a:p>
            <a:pPr marL="342900" lvl="1" indent="-342900">
              <a:buClr>
                <a:srgbClr val="FFFF66"/>
              </a:buClr>
              <a:defRPr/>
            </a:pPr>
            <a:r>
              <a:rPr lang="en-US" sz="2800" baseline="30000" dirty="0" smtClean="0"/>
              <a:t>Dad’s genotype: </a:t>
            </a:r>
            <a:r>
              <a:rPr lang="en-US" sz="2800" dirty="0" smtClean="0"/>
              <a:t>__</a:t>
            </a:r>
            <a:r>
              <a:rPr lang="en-US" sz="2800" u="sng" dirty="0" smtClean="0"/>
              <a:t>?</a:t>
            </a:r>
            <a:r>
              <a:rPr lang="en-US" sz="2800" dirty="0" smtClean="0"/>
              <a:t>__</a:t>
            </a:r>
          </a:p>
          <a:p>
            <a:pPr marL="342900" lvl="1" indent="-342900">
              <a:buClr>
                <a:srgbClr val="FFFF66"/>
              </a:buClr>
              <a:defRPr/>
            </a:pPr>
            <a:endParaRPr lang="en-US" sz="2800" baseline="30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4191000"/>
            <a:ext cx="2819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5410200"/>
            <a:ext cx="16764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Punnett</a:t>
            </a:r>
            <a:r>
              <a:rPr lang="en-US" dirty="0" smtClean="0"/>
              <a:t> Squares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What blood type(s) will the children of two Type O parents have?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400" y="3124200"/>
          <a:ext cx="4267200" cy="28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878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i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i</a:t>
                      </a:r>
                      <a:endParaRPr lang="en-US" sz="4000" dirty="0"/>
                    </a:p>
                  </a:txBody>
                  <a:tcPr/>
                </a:tc>
              </a:tr>
              <a:tr h="878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78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i</a:t>
                      </a:r>
                      <a:endParaRPr lang="en-US" sz="3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60960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******Genotypic frequencies? Phenotypic frequencies?******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90600" y="6019800"/>
            <a:ext cx="7239000" cy="5334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Punnett</a:t>
            </a:r>
            <a:r>
              <a:rPr lang="en-US" dirty="0" smtClean="0"/>
              <a:t> Squares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Is it possible for a Type A person and a Type B person to have babies with non-A and/or non-B blood?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PROVE IT!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0" y="3200400"/>
          <a:ext cx="4267200" cy="28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878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i="1" dirty="0" smtClean="0"/>
                        <a:t>I</a:t>
                      </a:r>
                      <a:r>
                        <a:rPr lang="en-US" sz="4000" baseline="30000" dirty="0" smtClean="0"/>
                        <a:t>A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i="1" dirty="0" err="1" smtClean="0"/>
                        <a:t>i</a:t>
                      </a:r>
                      <a:endParaRPr lang="en-US" sz="4000" dirty="0"/>
                    </a:p>
                  </a:txBody>
                  <a:tcPr/>
                </a:tc>
              </a:tr>
              <a:tr h="878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4000" baseline="30000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78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40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4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60960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******Genotypic frequencies? Phenotypic frequencies?******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90600" y="6019800"/>
            <a:ext cx="7239000" cy="5334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Punnett</a:t>
            </a:r>
            <a:r>
              <a:rPr lang="en-US" dirty="0" smtClean="0"/>
              <a:t> Squares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What blood type(s) will the children of a Type A dad and a Type O mom have?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[WHAT DO WE NEED TO KNOW ABOUT HIM 1st?]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3733800"/>
          <a:ext cx="4267200" cy="282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</a:tblGrid>
              <a:tr h="878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I</a:t>
                      </a:r>
                      <a:r>
                        <a:rPr lang="en-US" sz="4000" baseline="30000" dirty="0" smtClean="0"/>
                        <a:t>A</a:t>
                      </a:r>
                      <a:endParaRPr lang="en-US" sz="4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i</a:t>
                      </a:r>
                      <a:endParaRPr lang="en-US" sz="4000" dirty="0"/>
                    </a:p>
                  </a:txBody>
                  <a:tcPr/>
                </a:tc>
              </a:tr>
              <a:tr h="878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I</a:t>
                      </a:r>
                      <a:r>
                        <a:rPr lang="en-US" sz="4000" baseline="30000" dirty="0" smtClean="0"/>
                        <a:t>A</a:t>
                      </a:r>
                      <a:r>
                        <a:rPr kumimoji="0" lang="en-US" sz="4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878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00B0F0"/>
                          </a:solidFill>
                        </a:rPr>
                        <a:t>i</a:t>
                      </a:r>
                      <a:endParaRPr lang="en-US" sz="3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I</a:t>
                      </a:r>
                      <a:r>
                        <a:rPr lang="en-US" sz="4000" baseline="30000" dirty="0" smtClean="0"/>
                        <a:t>A</a:t>
                      </a:r>
                      <a:r>
                        <a:rPr kumimoji="0" lang="en-US" sz="40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kumimoji="0" lang="en-US" sz="4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276600" y="46482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56388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791200" y="56388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7400" y="4572000"/>
            <a:ext cx="3810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90600" y="51054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blood type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321199">
            <a:off x="1724002" y="3929646"/>
            <a:ext cx="1780588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2800" y="36576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5867400" y="37338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34200" y="3733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husband’s blood type</a:t>
            </a:r>
            <a:endParaRPr lang="en-US" dirty="0"/>
          </a:p>
        </p:txBody>
      </p:sp>
      <p:pic>
        <p:nvPicPr>
          <p:cNvPr id="1026" name="Picture 2" descr="C:\Users\waanestad\Desktop\baby pix\kjirie school portrait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76800"/>
            <a:ext cx="1447800" cy="1628775"/>
          </a:xfrm>
          <a:prstGeom prst="rect">
            <a:avLst/>
          </a:prstGeom>
          <a:noFill/>
        </p:spPr>
      </p:pic>
      <p:pic>
        <p:nvPicPr>
          <p:cNvPr id="1028" name="Picture 4" descr="C:\Users\waanestad\Desktop\baby pix\celia w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1648691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“easy” way to think about it…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1" cy="430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17"/>
                <a:gridCol w="217283"/>
                <a:gridCol w="533400"/>
                <a:gridCol w="486508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  <a:gridCol w="597877"/>
              </a:tblGrid>
              <a:tr h="609600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252525"/>
                          </a:solidFill>
                          <a:latin typeface="Arial"/>
                        </a:rPr>
                        <a:t/>
                      </a:r>
                      <a:br>
                        <a:rPr lang="en-US" b="1" dirty="0">
                          <a:solidFill>
                            <a:srgbClr val="252525"/>
                          </a:solidFill>
                          <a:latin typeface="Arial"/>
                        </a:rPr>
                      </a:br>
                      <a:r>
                        <a:rPr lang="en-US" b="1" dirty="0">
                          <a:solidFill>
                            <a:srgbClr val="252525"/>
                          </a:solidFill>
                          <a:latin typeface="Arial"/>
                        </a:rPr>
                        <a:t>Parent 1</a:t>
                      </a: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AB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AB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AB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AB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gridSpan="2"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Parent 2</a:t>
                      </a: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AB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rowSpan="5"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Possible</a:t>
                      </a:r>
                      <a:b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</a:br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blood</a:t>
                      </a:r>
                      <a:b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</a:br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type</a:t>
                      </a:r>
                      <a:b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</a:br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of</a:t>
                      </a:r>
                      <a:b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</a:br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child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AB</a:t>
                      </a: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anestad\Desktop\blood-drop-scary-illustration-dripping-halloween-34893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587875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743200"/>
            <a:ext cx="3429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Polygenic Traits:</a:t>
            </a:r>
            <a:br>
              <a:rPr lang="en-US" dirty="0" smtClean="0"/>
            </a:br>
            <a:r>
              <a:rPr lang="en-US" dirty="0" smtClean="0"/>
              <a:t>especially Blood Typing</a:t>
            </a:r>
            <a:br>
              <a:rPr lang="en-US" dirty="0" smtClean="0"/>
            </a:br>
            <a:r>
              <a:rPr lang="en-US" dirty="0" smtClean="0"/>
              <a:t>(6R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609600"/>
            <a:ext cx="3810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waanestad\Desktop\a_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8100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First, some </a:t>
            </a:r>
            <a:r>
              <a:rPr lang="en-US" dirty="0" err="1" smtClean="0"/>
              <a:t>vocab</a:t>
            </a:r>
            <a:r>
              <a:rPr lang="en-US" dirty="0" smtClean="0"/>
              <a:t>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Sometimes there are more than two alleles that govern the phenotype of a trait</a:t>
            </a:r>
          </a:p>
          <a:p>
            <a:pPr eaLnBrk="1" hangingPunct="1">
              <a:defRPr/>
            </a:pPr>
            <a:r>
              <a:rPr lang="en-US" u="sng" dirty="0" smtClean="0"/>
              <a:t>Polygenic Traits</a:t>
            </a:r>
            <a:r>
              <a:rPr lang="en-US" dirty="0" smtClean="0"/>
              <a:t>:  the presence of </a:t>
            </a:r>
            <a:r>
              <a:rPr lang="en-US" i="1" dirty="0" smtClean="0"/>
              <a:t>more than two alleles </a:t>
            </a:r>
            <a:r>
              <a:rPr lang="en-US" dirty="0" smtClean="0"/>
              <a:t>for a genetic trait</a:t>
            </a:r>
          </a:p>
          <a:p>
            <a:pPr lvl="1">
              <a:defRPr/>
            </a:pPr>
            <a:r>
              <a:rPr lang="en-US" dirty="0" smtClean="0"/>
              <a:t>Ex: hair color, eye color, skin color, blood type</a:t>
            </a:r>
          </a:p>
          <a:p>
            <a:pPr lvl="1">
              <a:defRPr/>
            </a:pPr>
            <a:r>
              <a:rPr lang="en-US" dirty="0" smtClean="0"/>
              <a:t>NOTE: we’re still just looking at </a:t>
            </a:r>
            <a:r>
              <a:rPr lang="en-US" u="sng" dirty="0" smtClean="0"/>
              <a:t>1 trait</a:t>
            </a:r>
            <a:r>
              <a:rPr lang="en-US" dirty="0" smtClean="0"/>
              <a:t>, though, so we still do a </a:t>
            </a:r>
            <a:r>
              <a:rPr lang="en-US" u="sng" dirty="0" smtClean="0"/>
              <a:t>monohybrid</a:t>
            </a:r>
            <a:r>
              <a:rPr lang="en-US" dirty="0" smtClean="0"/>
              <a:t> cross (regular </a:t>
            </a:r>
            <a:r>
              <a:rPr lang="en-US" dirty="0" err="1" smtClean="0"/>
              <a:t>Punnett</a:t>
            </a:r>
            <a:r>
              <a:rPr lang="en-US" dirty="0" smtClean="0"/>
              <a:t>    )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3400" y="4800600"/>
            <a:ext cx="228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200" dirty="0" smtClean="0">
                <a:solidFill>
                  <a:srgbClr val="7030A0"/>
                </a:solidFill>
              </a:rPr>
              <a:t>Thinking Cap: can there ever be a genotype with an </a:t>
            </a:r>
            <a:r>
              <a:rPr lang="en-US" sz="3200" u="sng" dirty="0" smtClean="0">
                <a:solidFill>
                  <a:srgbClr val="7030A0"/>
                </a:solidFill>
              </a:rPr>
              <a:t>odd</a:t>
            </a:r>
            <a:r>
              <a:rPr lang="en-US" sz="3200" dirty="0" smtClean="0">
                <a:solidFill>
                  <a:srgbClr val="7030A0"/>
                </a:solidFill>
              </a:rPr>
              <a:t> # of alleles? Ex: </a:t>
            </a:r>
            <a:r>
              <a:rPr lang="en-US" sz="3200" dirty="0" err="1" smtClean="0">
                <a:solidFill>
                  <a:srgbClr val="7030A0"/>
                </a:solidFill>
              </a:rPr>
              <a:t>AaBbC</a:t>
            </a:r>
            <a:endParaRPr lang="en-US" sz="32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Examples include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 descr="C:\Users\waanestad\Desktop\20039541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7525"/>
            <a:ext cx="5715000" cy="3800475"/>
          </a:xfrm>
          <a:prstGeom prst="rect">
            <a:avLst/>
          </a:prstGeom>
          <a:noFill/>
        </p:spPr>
      </p:pic>
      <p:pic>
        <p:nvPicPr>
          <p:cNvPr id="7" name="Picture 2" descr="C:\Users\waanestad\Desktop\image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2609850" cy="1752600"/>
          </a:xfrm>
          <a:prstGeom prst="rect">
            <a:avLst/>
          </a:prstGeom>
          <a:noFill/>
        </p:spPr>
      </p:pic>
      <p:pic>
        <p:nvPicPr>
          <p:cNvPr id="16386" name="Picture 2" descr="Image result for polygenic trai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349" y="1524000"/>
            <a:ext cx="3303651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Another important Polygenic trait: Blood Type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Human blood type is governed by the presence of 3 different alleles:</a:t>
            </a:r>
          </a:p>
          <a:p>
            <a:pPr lvl="2" eaLnBrk="1" hangingPunct="1">
              <a:defRPr/>
            </a:pPr>
            <a:r>
              <a:rPr lang="en-US" dirty="0" smtClean="0"/>
              <a:t>A</a:t>
            </a:r>
          </a:p>
          <a:p>
            <a:pPr lvl="2" eaLnBrk="1" hangingPunct="1">
              <a:defRPr/>
            </a:pPr>
            <a:r>
              <a:rPr lang="en-US" dirty="0" smtClean="0"/>
              <a:t>B</a:t>
            </a:r>
          </a:p>
          <a:p>
            <a:pPr lvl="2" eaLnBrk="1" hangingPunct="1">
              <a:defRPr/>
            </a:pPr>
            <a:r>
              <a:rPr lang="en-US" dirty="0" smtClean="0"/>
              <a:t>O</a:t>
            </a:r>
          </a:p>
          <a:p>
            <a:pPr lvl="1" eaLnBrk="1" hangingPunct="1">
              <a:defRPr/>
            </a:pPr>
            <a:r>
              <a:rPr lang="en-US" dirty="0" smtClean="0"/>
              <a:t>However, each person </a:t>
            </a:r>
            <a:r>
              <a:rPr lang="en-US" u="sng" dirty="0" smtClean="0"/>
              <a:t>only has 2 of these 3 </a:t>
            </a:r>
            <a:r>
              <a:rPr lang="en-US" dirty="0" smtClean="0"/>
              <a:t>alleles in their genetic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actually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blood type is determined by the presence or absence of certain molecules on the surface of red blood cells.</a:t>
            </a:r>
            <a:endParaRPr lang="en-US" dirty="0"/>
          </a:p>
        </p:txBody>
      </p:sp>
      <p:pic>
        <p:nvPicPr>
          <p:cNvPr id="26626" name="Picture 2" descr="C:\Users\waanestad\Desktop\abo_blood_groups_m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76600"/>
            <a:ext cx="529551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Which blood type are you if you have…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AA</a:t>
            </a:r>
          </a:p>
          <a:p>
            <a:pPr lvl="1" eaLnBrk="1" hangingPunct="1">
              <a:defRPr/>
            </a:pPr>
            <a:r>
              <a:rPr lang="en-US" dirty="0" smtClean="0"/>
              <a:t>Type A blood</a:t>
            </a:r>
          </a:p>
          <a:p>
            <a:pPr eaLnBrk="1" hangingPunct="1">
              <a:defRPr/>
            </a:pPr>
            <a:r>
              <a:rPr lang="en-US" dirty="0" smtClean="0"/>
              <a:t>BB</a:t>
            </a:r>
          </a:p>
          <a:p>
            <a:pPr lvl="1" eaLnBrk="1" hangingPunct="1">
              <a:defRPr/>
            </a:pPr>
            <a:r>
              <a:rPr lang="en-US" dirty="0" smtClean="0"/>
              <a:t>Type B blood</a:t>
            </a:r>
          </a:p>
          <a:p>
            <a:pPr eaLnBrk="1" hangingPunct="1">
              <a:defRPr/>
            </a:pPr>
            <a:r>
              <a:rPr lang="en-US" dirty="0" smtClean="0"/>
              <a:t>AB</a:t>
            </a:r>
          </a:p>
          <a:p>
            <a:pPr lvl="1" eaLnBrk="1" hangingPunct="1">
              <a:defRPr/>
            </a:pPr>
            <a:r>
              <a:rPr lang="en-US" dirty="0" smtClean="0"/>
              <a:t>Type AB blood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146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AO</a:t>
            </a:r>
          </a:p>
          <a:p>
            <a:pPr lvl="1" eaLnBrk="1" hangingPunct="1">
              <a:defRPr/>
            </a:pPr>
            <a:r>
              <a:rPr lang="en-US" smtClean="0"/>
              <a:t>Type A blood</a:t>
            </a:r>
          </a:p>
          <a:p>
            <a:pPr eaLnBrk="1" hangingPunct="1">
              <a:defRPr/>
            </a:pPr>
            <a:r>
              <a:rPr lang="en-US" smtClean="0"/>
              <a:t>BO</a:t>
            </a:r>
          </a:p>
          <a:p>
            <a:pPr lvl="1" eaLnBrk="1" hangingPunct="1">
              <a:defRPr/>
            </a:pPr>
            <a:r>
              <a:rPr lang="en-US" smtClean="0"/>
              <a:t>Type B blood</a:t>
            </a:r>
          </a:p>
          <a:p>
            <a:pPr eaLnBrk="1" hangingPunct="1">
              <a:defRPr/>
            </a:pPr>
            <a:r>
              <a:rPr lang="en-US" smtClean="0"/>
              <a:t>OO</a:t>
            </a:r>
          </a:p>
          <a:p>
            <a:pPr lvl="1" eaLnBrk="1" hangingPunct="1">
              <a:defRPr/>
            </a:pPr>
            <a:r>
              <a:rPr lang="en-US" smtClean="0"/>
              <a:t>Type O blood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  <p:bldP spid="2048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Which blood type is most common?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52800" y="3200400"/>
          <a:ext cx="3048000" cy="28956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solidFill>
                            <a:srgbClr val="0B0080"/>
                          </a:solidFill>
                          <a:hlinkClick r:id="rId2" tooltip="Phenotype"/>
                        </a:rPr>
                        <a:t>Phenotype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strike="noStrike" dirty="0">
                          <a:solidFill>
                            <a:srgbClr val="0B0080"/>
                          </a:solidFill>
                          <a:hlinkClick r:id="rId3" tooltip="Genotype"/>
                        </a:rPr>
                        <a:t>Genotype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AA or AO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BB or BO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/>
                        <a:t>AB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/>
                        <a:t>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 &amp; the Population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1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52525"/>
                          </a:solidFill>
                          <a:latin typeface="Arial"/>
                        </a:rPr>
                        <a:t>Caucasians</a:t>
                      </a:r>
                      <a:endParaRPr lang="en-US" dirty="0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52525"/>
                          </a:solidFill>
                          <a:latin typeface="Arial"/>
                        </a:rPr>
                        <a:t>African Americans</a:t>
                      </a:r>
                      <a:endParaRPr lang="en-US" dirty="0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52525"/>
                          </a:solidFill>
                          <a:latin typeface="Arial"/>
                        </a:rPr>
                        <a:t>Hispanics</a:t>
                      </a:r>
                      <a:endParaRPr lang="en-US" dirty="0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Asians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O +</a:t>
                      </a:r>
                      <a:endParaRPr lang="en-US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37%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47%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39%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O -</a:t>
                      </a:r>
                      <a:endParaRPr lang="en-US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A +</a:t>
                      </a:r>
                      <a:endParaRPr lang="en-US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24%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29%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A -</a:t>
                      </a:r>
                      <a:endParaRPr lang="en-US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0.5%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B +</a:t>
                      </a:r>
                      <a:endParaRPr lang="en-US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18%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9%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B -</a:t>
                      </a:r>
                      <a:endParaRPr lang="en-US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0.4%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AB +</a:t>
                      </a:r>
                      <a:endParaRPr lang="en-US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3%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2%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7%</a:t>
                      </a:r>
                    </a:p>
                  </a:txBody>
                  <a:tcPr marL="95250" marR="95250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52525"/>
                          </a:solidFill>
                          <a:latin typeface="Arial"/>
                        </a:rPr>
                        <a:t>AB -</a:t>
                      </a:r>
                      <a:endParaRPr lang="en-US">
                        <a:solidFill>
                          <a:srgbClr val="252525"/>
                        </a:solidFill>
                        <a:latin typeface="Arial"/>
                      </a:endParaRP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1%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0.3%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252525"/>
                          </a:solidFill>
                          <a:latin typeface="Arial"/>
                        </a:rPr>
                        <a:t>0.2%</a:t>
                      </a:r>
                    </a:p>
                  </a:txBody>
                  <a:tcPr marL="95250" marR="95250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52525"/>
                          </a:solidFill>
                          <a:latin typeface="Arial"/>
                        </a:rPr>
                        <a:t>0.1%</a:t>
                      </a:r>
                    </a:p>
                  </a:txBody>
                  <a:tcPr marL="95250" marR="95250" marT="47625" marB="47625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486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THINKING CAP: Why do you think?!?! </a:t>
            </a:r>
            <a:r>
              <a:rPr lang="en-US" sz="2800" dirty="0" smtClean="0">
                <a:solidFill>
                  <a:schemeClr val="bg1"/>
                </a:solidFill>
              </a:rPr>
              <a:t>(don’t worry about the + / - for now!)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832</Words>
  <Application>Microsoft Office PowerPoint</Application>
  <PresentationFormat>On-screen Show (4:3)</PresentationFormat>
  <Paragraphs>242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True / False?</vt:lpstr>
      <vt:lpstr>Polygenic Traits: especially Blood Typing (6R)</vt:lpstr>
      <vt:lpstr>First, some vocab:</vt:lpstr>
      <vt:lpstr>Examples include</vt:lpstr>
      <vt:lpstr>Another important Polygenic trait: Blood Type</vt:lpstr>
      <vt:lpstr>What does that actually mean?</vt:lpstr>
      <vt:lpstr>Which blood type are you if you have…</vt:lpstr>
      <vt:lpstr>Thinking Cap</vt:lpstr>
      <vt:lpstr>Blood Types &amp; the Population</vt:lpstr>
      <vt:lpstr>Blood Type – pattern(s) of inheritance</vt:lpstr>
      <vt:lpstr>By the way...</vt:lpstr>
      <vt:lpstr>Let’s do some Punnett Squares!!!</vt:lpstr>
      <vt:lpstr>Let’s stop and think…</vt:lpstr>
      <vt:lpstr>Let’s Stop and Think…</vt:lpstr>
      <vt:lpstr>Sample Punnett Squares</vt:lpstr>
      <vt:lpstr>Sample Punnett Squares </vt:lpstr>
      <vt:lpstr>Sample Punnett Squares </vt:lpstr>
      <vt:lpstr>Sample Punnett Squares </vt:lpstr>
      <vt:lpstr>An “easy” way to think about it…</vt:lpstr>
    </vt:vector>
  </TitlesOfParts>
  <Company>Temecula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waanestad</dc:creator>
  <cp:lastModifiedBy>waanestad</cp:lastModifiedBy>
  <cp:revision>75</cp:revision>
  <dcterms:created xsi:type="dcterms:W3CDTF">2015-01-06T14:58:08Z</dcterms:created>
  <dcterms:modified xsi:type="dcterms:W3CDTF">2019-01-17T15:06:23Z</dcterms:modified>
</cp:coreProperties>
</file>