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72" r:id="rId5"/>
    <p:sldId id="268" r:id="rId6"/>
    <p:sldId id="276" r:id="rId7"/>
    <p:sldId id="260" r:id="rId8"/>
    <p:sldId id="261" r:id="rId9"/>
    <p:sldId id="269" r:id="rId10"/>
    <p:sldId id="265" r:id="rId11"/>
    <p:sldId id="270" r:id="rId12"/>
    <p:sldId id="262" r:id="rId13"/>
    <p:sldId id="273" r:id="rId14"/>
    <p:sldId id="263" r:id="rId15"/>
    <p:sldId id="274" r:id="rId16"/>
    <p:sldId id="258" r:id="rId17"/>
    <p:sldId id="259" r:id="rId18"/>
    <p:sldId id="271" r:id="rId19"/>
    <p:sldId id="275" r:id="rId20"/>
    <p:sldId id="267" r:id="rId21"/>
    <p:sldId id="264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A444B-F013-42F7-8F49-15CF7B55CCC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06287-6575-4DB0-BD1F-52D16550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 = eyelashes</a:t>
            </a:r>
            <a:r>
              <a:rPr lang="en-US" baseline="0" dirty="0" smtClean="0"/>
              <a:t> (SEM), bottom left = pollen (SEM), middle = human head louse (SEM), top right = fly leg (SEM), bottom right = snowflake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06287-6575-4DB0-BD1F-52D16550BE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13000">
              <a:schemeClr val="bg1">
                <a:lumMod val="75000"/>
              </a:schemeClr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chemeClr val="bg1">
                <a:lumMod val="75000"/>
              </a:schemeClr>
            </a:gs>
            <a:gs pos="82001">
              <a:schemeClr val="bg1">
                <a:lumMod val="65000"/>
              </a:schemeClr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1E12-711E-4859-9E1A-F531E4F3AA30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61E58-F936-4C83-AC68-1FB3D75C9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Ch.7.1: Intro </a:t>
            </a:r>
            <a:r>
              <a:rPr lang="en-US" dirty="0" smtClean="0"/>
              <a:t>to Microscopes!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050" name="Picture 2" descr="C:\Users\waanestad\Desktop\eyelash_mite.400 pixel width of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2519695" cy="2166938"/>
          </a:xfrm>
          <a:prstGeom prst="rect">
            <a:avLst/>
          </a:prstGeom>
          <a:noFill/>
        </p:spPr>
      </p:pic>
      <p:sp>
        <p:nvSpPr>
          <p:cNvPr id="5" name="Flowchart: Sequential Access Storage 4"/>
          <p:cNvSpPr/>
          <p:nvPr/>
        </p:nvSpPr>
        <p:spPr>
          <a:xfrm rot="334695" flipH="1">
            <a:off x="2591909" y="4511427"/>
            <a:ext cx="1971517" cy="168667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5105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uhaus 93" pitchFamily="82" charset="0"/>
              </a:rPr>
              <a:t>Oh </a:t>
            </a:r>
            <a:r>
              <a:rPr lang="en-US" sz="3200" dirty="0" err="1" smtClean="0">
                <a:latin typeface="Bauhaus 93" pitchFamily="82" charset="0"/>
              </a:rPr>
              <a:t>hai</a:t>
            </a:r>
            <a:r>
              <a:rPr lang="en-US" sz="3200" dirty="0" smtClean="0">
                <a:latin typeface="Bauhaus 93" pitchFamily="82" charset="0"/>
              </a:rPr>
              <a:t>!</a:t>
            </a:r>
            <a:endParaRPr lang="en-US" sz="3200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Parts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Diaphragm = lets light in </a:t>
            </a:r>
          </a:p>
          <a:p>
            <a:pPr lvl="1"/>
            <a:r>
              <a:rPr lang="en-US" sz="2600" dirty="0" smtClean="0"/>
              <a:t>You can control the amount of light let in! woo!</a:t>
            </a:r>
          </a:p>
          <a:p>
            <a:r>
              <a:rPr lang="en-US" dirty="0" smtClean="0"/>
              <a:t>Light source = </a:t>
            </a:r>
            <a:r>
              <a:rPr lang="en-US" sz="2800" dirty="0" smtClean="0"/>
              <a:t>light that illuminates your specimen</a:t>
            </a:r>
          </a:p>
          <a:p>
            <a:pPr lvl="1"/>
            <a:r>
              <a:rPr lang="en-US" sz="2600" dirty="0" smtClean="0"/>
              <a:t>Use the diaphragm to control the amount (see Troubleshooting)</a:t>
            </a:r>
          </a:p>
          <a:p>
            <a:r>
              <a:rPr lang="en-US" dirty="0" smtClean="0"/>
              <a:t>Course Adjustment Knob = </a:t>
            </a:r>
            <a:r>
              <a:rPr lang="en-US" sz="2900" dirty="0" smtClean="0"/>
              <a:t>move stage up and down</a:t>
            </a:r>
          </a:p>
          <a:p>
            <a:pPr lvl="1"/>
            <a:r>
              <a:rPr lang="en-US" sz="2500" dirty="0" smtClean="0"/>
              <a:t>It’s the fat one!</a:t>
            </a:r>
          </a:p>
          <a:p>
            <a:pPr lvl="1"/>
            <a:r>
              <a:rPr lang="en-US" sz="2600" u="sng" dirty="0" smtClean="0"/>
              <a:t>Use first</a:t>
            </a:r>
            <a:r>
              <a:rPr lang="en-US" sz="2600" dirty="0" smtClean="0"/>
              <a:t>, to find your specimen</a:t>
            </a:r>
          </a:p>
          <a:p>
            <a:r>
              <a:rPr lang="en-US" dirty="0" smtClean="0"/>
              <a:t>Fine Adjustment Knob = finely adjusts the focus</a:t>
            </a:r>
          </a:p>
          <a:p>
            <a:pPr lvl="1"/>
            <a:r>
              <a:rPr lang="en-US" sz="2600" dirty="0" smtClean="0"/>
              <a:t>It’s the skinny one!</a:t>
            </a:r>
          </a:p>
          <a:p>
            <a:pPr lvl="1"/>
            <a:r>
              <a:rPr lang="en-US" sz="2600" u="sng" dirty="0" smtClean="0"/>
              <a:t>Use second</a:t>
            </a:r>
            <a:r>
              <a:rPr lang="en-US" sz="2600" dirty="0" smtClean="0"/>
              <a:t>, to find more detail(s) on your specimen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anestad\Desktop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5715000" cy="6588631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81000" y="24384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2209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276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5029200" y="37338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5105400" y="44196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55626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" y="7620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" y="36576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34000" y="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48006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18288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" y="41910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324600" y="274638"/>
            <a:ext cx="2590800" cy="262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Parts of the ‘scope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this will go on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7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the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magnifications: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Scanning – used to </a:t>
            </a:r>
            <a:r>
              <a:rPr lang="en-US" u="sng" dirty="0" smtClean="0"/>
              <a:t>find</a:t>
            </a:r>
            <a:r>
              <a:rPr lang="en-US" dirty="0" smtClean="0"/>
              <a:t> the specimen!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Low Power – used to </a:t>
            </a:r>
            <a:r>
              <a:rPr lang="en-US" u="sng" dirty="0" smtClean="0"/>
              <a:t>focus</a:t>
            </a:r>
            <a:r>
              <a:rPr lang="en-US" dirty="0" smtClean="0"/>
              <a:t> on the specimen!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High Power – </a:t>
            </a:r>
            <a:r>
              <a:rPr lang="en-US" sz="2700" dirty="0" smtClean="0"/>
              <a:t>used to </a:t>
            </a:r>
            <a:r>
              <a:rPr lang="en-US" sz="2700" u="sng" dirty="0" smtClean="0"/>
              <a:t>find detail </a:t>
            </a:r>
            <a:r>
              <a:rPr lang="en-US" sz="2700" dirty="0" smtClean="0"/>
              <a:t>on the specimen!</a:t>
            </a:r>
            <a:endParaRPr lang="en-US" sz="2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4267200"/>
          <a:ext cx="6248400" cy="23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561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Ocular Lens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Magnification</a:t>
                      </a:r>
                      <a:endParaRPr lang="en-US" dirty="0"/>
                    </a:p>
                  </a:txBody>
                  <a:tcPr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Scanning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40x</a:t>
                      </a:r>
                      <a:endParaRPr lang="en-US" dirty="0"/>
                    </a:p>
                  </a:txBody>
                  <a:tcPr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Low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100x</a:t>
                      </a:r>
                      <a:endParaRPr lang="en-US" dirty="0"/>
                    </a:p>
                  </a:txBody>
                  <a:tcPr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i="1" dirty="0" smtClean="0"/>
              <a:t>relationship</a:t>
            </a:r>
            <a:r>
              <a:rPr lang="en-US" dirty="0" smtClean="0"/>
              <a:t> between the Total Magnification and the magnification of the objective?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3505200"/>
          <a:ext cx="6248400" cy="23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561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Ocular Lens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Magnification</a:t>
                      </a:r>
                      <a:endParaRPr lang="en-US" dirty="0"/>
                    </a:p>
                  </a:txBody>
                  <a:tcPr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Scanning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40x</a:t>
                      </a:r>
                      <a:endParaRPr lang="en-US" dirty="0"/>
                    </a:p>
                  </a:txBody>
                  <a:tcPr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Low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100x</a:t>
                      </a:r>
                      <a:endParaRPr lang="en-US" dirty="0"/>
                    </a:p>
                  </a:txBody>
                  <a:tcPr/>
                </a:tc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Plug microscope in &amp; turn on light source</a:t>
            </a:r>
          </a:p>
          <a:p>
            <a:pPr marL="514350" indent="-514350">
              <a:buAutoNum type="arabicPeriod"/>
            </a:pPr>
            <a:r>
              <a:rPr lang="en-US" dirty="0" smtClean="0"/>
              <a:t>Place slide on stage</a:t>
            </a:r>
          </a:p>
          <a:p>
            <a:pPr marL="514350" indent="-514350">
              <a:buAutoNum type="arabicPeriod"/>
            </a:pPr>
            <a:r>
              <a:rPr lang="en-US" dirty="0" smtClean="0"/>
              <a:t>With your scanning objective in place and your eye looking into the eyepiece, use the course adjustment to move the stage to a place where you can find the specimen</a:t>
            </a:r>
          </a:p>
          <a:p>
            <a:pPr marL="514350" indent="-514350">
              <a:buAutoNum type="arabicPeriod"/>
            </a:pPr>
            <a:r>
              <a:rPr lang="en-US" dirty="0" smtClean="0"/>
              <a:t>Switch to Low Power to focus on your specimen, using the fine adjustment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Hey Mrs. 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VIDEO NOW ;)</a:t>
            </a:r>
            <a:endParaRPr lang="en-US" dirty="0"/>
          </a:p>
        </p:txBody>
      </p:sp>
      <p:pic>
        <p:nvPicPr>
          <p:cNvPr id="1026" name="Picture 2" descr="C:\Users\waanestad\Desktop\smiley-face-wallpaper-widescreen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6004560" cy="37528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6488668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https://www.youtube.com/watch?v=scEhgAiazzU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Carry your microscope by the arm AND the base </a:t>
            </a:r>
          </a:p>
          <a:p>
            <a:pPr lvl="1"/>
            <a:r>
              <a:rPr lang="en-US" dirty="0" smtClean="0"/>
              <a:t>yes you need both hands!</a:t>
            </a:r>
          </a:p>
          <a:p>
            <a:r>
              <a:rPr lang="en-US" dirty="0" smtClean="0"/>
              <a:t>Set the microscope down gently 	</a:t>
            </a:r>
          </a:p>
          <a:p>
            <a:pPr lvl="1"/>
            <a:r>
              <a:rPr lang="en-US" dirty="0" smtClean="0"/>
              <a:t>this goes for moving the microscope around on the surface, as well (don’t drag it around)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Start with the 4x objective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Build up to the fancy-pants higher objectives </a:t>
            </a:r>
            <a:r>
              <a:rPr lang="en-US" u="sng" dirty="0" smtClean="0">
                <a:solidFill>
                  <a:prstClr val="black"/>
                </a:solidFill>
              </a:rPr>
              <a:t>after</a:t>
            </a:r>
            <a:r>
              <a:rPr lang="en-US" dirty="0" smtClean="0">
                <a:solidFill>
                  <a:prstClr val="black"/>
                </a:solidFill>
              </a:rPr>
              <a:t> you’ve found your specimen!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anything but focused and “heads up” when holding / carrying the microscope </a:t>
            </a:r>
          </a:p>
          <a:p>
            <a:pPr marL="914400" lvl="1" indent="-514350">
              <a:buNone/>
            </a:pPr>
            <a:r>
              <a:rPr lang="en-US" dirty="0" smtClean="0"/>
              <a:t>          * $$$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“Zoom in” so much that your objectives touch the slide </a:t>
            </a:r>
          </a:p>
          <a:p>
            <a:pPr marL="971550" lvl="1" indent="-514350">
              <a:buNone/>
            </a:pPr>
            <a:r>
              <a:rPr lang="en-US" dirty="0" smtClean="0"/>
              <a:t>	   * this can crack the slide and/or ruin the lens on the objective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Use </a:t>
            </a:r>
            <a:r>
              <a:rPr lang="en-US" dirty="0">
                <a:solidFill>
                  <a:prstClr val="black"/>
                </a:solidFill>
              </a:rPr>
              <a:t>the coarse adjustment when focusing on the medium and high power objectives</a:t>
            </a:r>
            <a:r>
              <a:rPr lang="en-US" dirty="0" smtClean="0">
                <a:solidFill>
                  <a:prstClr val="black"/>
                </a:solidFill>
              </a:rPr>
              <a:t>!!!!!</a:t>
            </a:r>
          </a:p>
          <a:p>
            <a:pPr marL="971550" lvl="1" indent="-514350">
              <a:buNone/>
            </a:pPr>
            <a:r>
              <a:rPr lang="en-US" dirty="0" smtClean="0">
                <a:solidFill>
                  <a:prstClr val="black"/>
                </a:solidFill>
              </a:rPr>
              <a:t>	   * This makes #2 very easy to do, and we don’t want to do that!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Stain 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 1 drop of stain on the edge of the </a:t>
            </a:r>
            <a:r>
              <a:rPr lang="en-US" dirty="0" err="1" smtClean="0"/>
              <a:t>coverslip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 the flat edge of a piece of paper towel on the opposite side of the </a:t>
            </a:r>
            <a:r>
              <a:rPr lang="en-US" dirty="0" err="1" smtClean="0"/>
              <a:t>coverslip</a:t>
            </a:r>
            <a:r>
              <a:rPr lang="en-US" dirty="0" smtClean="0"/>
              <a:t> 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smtClean="0"/>
              <a:t>The paper will draw the water out from under the </a:t>
            </a:r>
            <a:r>
              <a:rPr lang="en-US" dirty="0" err="1" smtClean="0"/>
              <a:t>coverslip</a:t>
            </a:r>
            <a:r>
              <a:rPr lang="en-US" dirty="0" smtClean="0"/>
              <a:t> and therefore the stain, too!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As long as the stain covers your whole specimen, you’re done! 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Add ½ drops until this is the case, using step #2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Wipe off excess stain with a paper towel</a:t>
            </a:r>
          </a:p>
          <a:p>
            <a:pPr marL="914400" lvl="1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does your textbook show all the parts of the cell fancy colors and shapes? Will you be able to see that when you look in the microscope?</a:t>
            </a:r>
            <a:endParaRPr lang="en-US" sz="3600" dirty="0"/>
          </a:p>
        </p:txBody>
      </p:sp>
      <p:pic>
        <p:nvPicPr>
          <p:cNvPr id="2052" name="Picture 4" descr="C:\Users\waanestad\Desktop\CHEM\ani_thinkingca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352800"/>
            <a:ext cx="219075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an eyel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3283238" cy="2667000"/>
          </a:xfrm>
          <a:prstGeom prst="rect">
            <a:avLst/>
          </a:prstGeom>
          <a:noFill/>
        </p:spPr>
      </p:pic>
      <p:pic>
        <p:nvPicPr>
          <p:cNvPr id="1030" name="Picture 6" descr="Poll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3560345" cy="2705863"/>
          </a:xfrm>
          <a:prstGeom prst="rect">
            <a:avLst/>
          </a:prstGeom>
          <a:noFill/>
        </p:spPr>
      </p:pic>
      <p:pic>
        <p:nvPicPr>
          <p:cNvPr id="1032" name="Picture 8" descr="Sn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191000"/>
            <a:ext cx="3247869" cy="2438401"/>
          </a:xfrm>
          <a:prstGeom prst="rect">
            <a:avLst/>
          </a:prstGeom>
          <a:noFill/>
        </p:spPr>
      </p:pic>
      <p:pic>
        <p:nvPicPr>
          <p:cNvPr id="1034" name="Picture 10" descr="The foot of a common house f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3746" y="609600"/>
            <a:ext cx="3085454" cy="2800644"/>
          </a:xfrm>
          <a:prstGeom prst="rect">
            <a:avLst/>
          </a:prstGeom>
          <a:noFill/>
        </p:spPr>
      </p:pic>
      <p:pic>
        <p:nvPicPr>
          <p:cNvPr id="1028" name="Picture 4" descr="Li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1905000"/>
            <a:ext cx="3598333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aanestad\Desktop\talk064__s007_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your specimen is too light or too dark ? </a:t>
            </a:r>
          </a:p>
          <a:p>
            <a:pPr lvl="1"/>
            <a:r>
              <a:rPr lang="en-US" dirty="0" smtClean="0"/>
              <a:t>Try adjusting the diaphragm</a:t>
            </a:r>
          </a:p>
          <a:p>
            <a:r>
              <a:rPr lang="en-US" dirty="0" smtClean="0"/>
              <a:t>If there is a spot / line in the viewing field ? </a:t>
            </a:r>
          </a:p>
          <a:p>
            <a:pPr lvl="1"/>
            <a:r>
              <a:rPr lang="en-US" dirty="0" smtClean="0"/>
              <a:t>Either rotate the eyepiece (the line is a pointer!) OR</a:t>
            </a:r>
          </a:p>
          <a:p>
            <a:pPr lvl="1"/>
            <a:r>
              <a:rPr lang="en-US" dirty="0" smtClean="0"/>
              <a:t>Use a </a:t>
            </a:r>
            <a:r>
              <a:rPr lang="en-US" u="sng" dirty="0" smtClean="0"/>
              <a:t>lens wipe </a:t>
            </a:r>
            <a:r>
              <a:rPr lang="en-US" dirty="0" smtClean="0"/>
              <a:t>to clean the lens of the objective</a:t>
            </a:r>
          </a:p>
          <a:p>
            <a:r>
              <a:rPr lang="en-US" sz="3000" dirty="0" smtClean="0"/>
              <a:t>If it looks like a half-moon instead of a full moon? </a:t>
            </a:r>
          </a:p>
          <a:p>
            <a:pPr lvl="1"/>
            <a:r>
              <a:rPr lang="en-US" dirty="0" smtClean="0"/>
              <a:t>Try clicking your objective all the way into place!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Lab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Always label!</a:t>
            </a:r>
          </a:p>
          <a:p>
            <a:pPr lvl="1"/>
            <a:r>
              <a:rPr lang="en-US" dirty="0" smtClean="0"/>
              <a:t>Specimen name</a:t>
            </a:r>
          </a:p>
          <a:p>
            <a:pPr lvl="1"/>
            <a:r>
              <a:rPr lang="en-US" dirty="0" smtClean="0"/>
              <a:t>Magnification</a:t>
            </a:r>
          </a:p>
          <a:p>
            <a:r>
              <a:rPr lang="en-US" dirty="0" smtClean="0"/>
              <a:t>Always draw your observations in pencil </a:t>
            </a:r>
          </a:p>
          <a:p>
            <a:pPr lvl="1"/>
            <a:r>
              <a:rPr lang="en-US" dirty="0" smtClean="0"/>
              <a:t>Inside the circle = inside the viewing field of the microscope … should be drawn to scale!</a:t>
            </a:r>
          </a:p>
          <a:p>
            <a:r>
              <a:rPr lang="en-US" dirty="0" smtClean="0"/>
              <a:t>Always follow directions!</a:t>
            </a:r>
          </a:p>
          <a:p>
            <a:pPr lvl="1"/>
            <a:r>
              <a:rPr lang="en-US" u="sng" dirty="0" smtClean="0"/>
              <a:t>If you’re asked to draw JUST ONE CELL, you should draw JUST ONE CELL!</a:t>
            </a:r>
          </a:p>
          <a:p>
            <a:pPr lvl="1"/>
            <a:endParaRPr lang="en-US" u="sng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/>
              <a:t>History of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5410200" cy="4525963"/>
          </a:xfrm>
        </p:spPr>
        <p:txBody>
          <a:bodyPr/>
          <a:lstStyle/>
          <a:p>
            <a:r>
              <a:rPr lang="en-US" dirty="0" smtClean="0"/>
              <a:t>Micro = ?</a:t>
            </a:r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microscopes were very basic</a:t>
            </a:r>
          </a:p>
          <a:p>
            <a:pPr lvl="1"/>
            <a:r>
              <a:rPr lang="en-US" dirty="0" smtClean="0"/>
              <a:t>Stage + lens</a:t>
            </a:r>
          </a:p>
          <a:p>
            <a:pPr lvl="1"/>
            <a:r>
              <a:rPr lang="en-US" dirty="0" smtClean="0"/>
              <a:t>Crude light source </a:t>
            </a:r>
            <a:endParaRPr lang="en-US" dirty="0"/>
          </a:p>
        </p:txBody>
      </p:sp>
      <p:pic>
        <p:nvPicPr>
          <p:cNvPr id="3074" name="Picture 2" descr="C:\Users\waanestad\Desktop\microscope-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2590800" cy="3453371"/>
          </a:xfrm>
          <a:prstGeom prst="rect">
            <a:avLst/>
          </a:prstGeom>
          <a:noFill/>
        </p:spPr>
      </p:pic>
      <p:sp>
        <p:nvSpPr>
          <p:cNvPr id="20482" name="AutoShape 2" descr="Image result for first micro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Image result for first micro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5" name="Picture 5" descr="C:\Users\waanestad\Desktop\leeuwenho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038600"/>
            <a:ext cx="3810000" cy="2588473"/>
          </a:xfrm>
          <a:prstGeom prst="rect">
            <a:avLst/>
          </a:prstGeom>
          <a:noFill/>
        </p:spPr>
      </p:pic>
      <p:pic>
        <p:nvPicPr>
          <p:cNvPr id="20487" name="Picture 7" descr="Image result for robert hooke ce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26416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0" y="228600"/>
            <a:ext cx="19812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notable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(1574) Janssen brothers –</a:t>
            </a:r>
            <a:r>
              <a:rPr lang="en-US" sz="2600" dirty="0" smtClean="0">
                <a:solidFill>
                  <a:prstClr val="black"/>
                </a:solidFill>
              </a:rPr>
              <a:t> eyeglass makers curious about magnification</a:t>
            </a:r>
          </a:p>
          <a:p>
            <a:pPr lvl="1"/>
            <a:r>
              <a:rPr lang="en-US" dirty="0" smtClean="0"/>
              <a:t>Developed one of the first compound microscopes by placing several lenses in a tube </a:t>
            </a:r>
          </a:p>
          <a:p>
            <a:r>
              <a:rPr lang="en-US" dirty="0" smtClean="0"/>
              <a:t>(1665) Robert Hooke – </a:t>
            </a:r>
            <a:r>
              <a:rPr lang="en-US" sz="2400" dirty="0" smtClean="0"/>
              <a:t>discoverer of cells!</a:t>
            </a:r>
          </a:p>
          <a:p>
            <a:pPr lvl="1"/>
            <a:r>
              <a:rPr lang="en-US" dirty="0" smtClean="0"/>
              <a:t>used a compound microscope to discover things are made of cells! </a:t>
            </a:r>
          </a:p>
          <a:p>
            <a:r>
              <a:rPr lang="en-US" dirty="0" smtClean="0"/>
              <a:t>(1674) Anton van Leeuwenhoek – </a:t>
            </a:r>
            <a:r>
              <a:rPr lang="en-US" sz="2400" dirty="0" smtClean="0"/>
              <a:t>the Father of Microscopy!</a:t>
            </a:r>
          </a:p>
          <a:p>
            <a:pPr lvl="1"/>
            <a:r>
              <a:rPr lang="en-US" sz="2400" dirty="0" smtClean="0"/>
              <a:t>Built a microscope so simple yet powerful… could see blood cells &amp; bacteria! Wow!</a:t>
            </a:r>
          </a:p>
          <a:p>
            <a:pPr lvl="1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7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write this down!!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might we know SO much more about the microscopic world today, compared to pre-microscope times?</a:t>
            </a:r>
            <a:endParaRPr lang="en-US" sz="3600" dirty="0"/>
          </a:p>
        </p:txBody>
      </p:sp>
      <p:pic>
        <p:nvPicPr>
          <p:cNvPr id="2050" name="Picture 2" descr="C:\Users\waanestad\Desktop\Mammo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2995612" cy="3588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Electron Microscopes</a:t>
            </a:r>
          </a:p>
          <a:p>
            <a:pPr lvl="1"/>
            <a:r>
              <a:rPr lang="en-US" dirty="0" smtClean="0"/>
              <a:t>SEM (s = scanning)</a:t>
            </a:r>
          </a:p>
          <a:p>
            <a:pPr lvl="2"/>
            <a:r>
              <a:rPr lang="en-US" dirty="0" smtClean="0"/>
              <a:t>To </a:t>
            </a:r>
            <a:r>
              <a:rPr lang="en-US" i="1" dirty="0" smtClean="0"/>
              <a:t>scan</a:t>
            </a:r>
            <a:r>
              <a:rPr lang="en-US" dirty="0" smtClean="0"/>
              <a:t> 3D surface of cells 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TEM (t = transmission)</a:t>
            </a:r>
          </a:p>
          <a:p>
            <a:pPr lvl="2"/>
            <a:r>
              <a:rPr lang="en-US" dirty="0" smtClean="0"/>
              <a:t>To transmit info about structures within the cell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 descr="C:\Users\waanestad\Desktop\29drosophilidae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71600"/>
            <a:ext cx="3124200" cy="2495454"/>
          </a:xfrm>
          <a:prstGeom prst="rect">
            <a:avLst/>
          </a:prstGeom>
          <a:noFill/>
        </p:spPr>
      </p:pic>
      <p:pic>
        <p:nvPicPr>
          <p:cNvPr id="1027" name="Picture 3" descr="C:\Users\waanestad\Desktop\cellfi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62400"/>
            <a:ext cx="3124200" cy="254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14400"/>
            <a:ext cx="3048000" cy="26209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Less Fancy (but still really cool) COMPOUND LIGHT MICROSCOPE</a:t>
            </a:r>
            <a:endParaRPr lang="en-US" dirty="0"/>
          </a:p>
        </p:txBody>
      </p:sp>
      <p:pic>
        <p:nvPicPr>
          <p:cNvPr id="1026" name="Picture 2" descr="C:\Users\waanestad\Desktop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5715000" cy="6588631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81000" y="24384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2209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276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5029200" y="37338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5105400" y="44196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55626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" y="7620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" y="36576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34000" y="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48006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18288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" y="41910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Ocular lens = </a:t>
            </a:r>
            <a:r>
              <a:rPr lang="en-US" sz="2800" dirty="0" smtClean="0"/>
              <a:t>what you look through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u="sng" dirty="0" smtClean="0"/>
              <a:t>eyepiece</a:t>
            </a:r>
            <a:r>
              <a:rPr lang="en-US" sz="2400" dirty="0" smtClean="0"/>
              <a:t> holds the ocular lens</a:t>
            </a:r>
          </a:p>
          <a:p>
            <a:pPr lvl="1"/>
            <a:r>
              <a:rPr lang="en-US" sz="2400" dirty="0" smtClean="0"/>
              <a:t>Try to keep both eyes open, but don’t worry if you can’t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Body Tube = </a:t>
            </a:r>
            <a:r>
              <a:rPr lang="en-US" sz="2500" dirty="0" smtClean="0">
                <a:solidFill>
                  <a:prstClr val="black"/>
                </a:solidFill>
              </a:rPr>
              <a:t>connects the ocular lens with the stage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Nose piece = holds the 3 objective lenses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Rotates so that you can control which lens to use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Make sure the shortest objective is “in place” when you put your microscope away!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Stage (+clips) = holds your slide in place!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Use the clips only when you’ve found the specimen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Don’t use the clips with a </a:t>
            </a:r>
            <a:r>
              <a:rPr lang="en-US" i="1" dirty="0" smtClean="0">
                <a:solidFill>
                  <a:prstClr val="black"/>
                </a:solidFill>
              </a:rPr>
              <a:t>wet mount </a:t>
            </a:r>
            <a:r>
              <a:rPr lang="en-US" dirty="0" smtClean="0">
                <a:solidFill>
                  <a:prstClr val="black"/>
                </a:solidFill>
              </a:rPr>
              <a:t>slide!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sz="2400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sz="2500" dirty="0">
              <a:solidFill>
                <a:prstClr val="black"/>
              </a:solidFill>
            </a:endParaRP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anestad\Desktop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5715000" cy="6588631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81000" y="24384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2209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276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5029200" y="37338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5105400" y="44196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55626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" y="7620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" y="36576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34000" y="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48006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18288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" y="41910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24600" y="274638"/>
            <a:ext cx="2590800" cy="262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Parts of the ‘scope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this will go on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7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844</Words>
  <Application>Microsoft Office PowerPoint</Application>
  <PresentationFormat>On-screen Show (4:3)</PresentationFormat>
  <Paragraphs>141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Ch.7.1: Intro to Microscopes!</vt:lpstr>
      <vt:lpstr>Slide 2</vt:lpstr>
      <vt:lpstr>History of Microscopes</vt:lpstr>
      <vt:lpstr>A few notable names</vt:lpstr>
      <vt:lpstr>Thinking Cap</vt:lpstr>
      <vt:lpstr>Fancier Microscopes</vt:lpstr>
      <vt:lpstr>Less Fancy (but still really cool) COMPOUND LIGHT MICROSCOPE</vt:lpstr>
      <vt:lpstr>Functions of Parts</vt:lpstr>
      <vt:lpstr>Slide 9</vt:lpstr>
      <vt:lpstr>Functions of Parts (cont.)</vt:lpstr>
      <vt:lpstr>Slide 11</vt:lpstr>
      <vt:lpstr>More about the objectives</vt:lpstr>
      <vt:lpstr>Thinking Cap</vt:lpstr>
      <vt:lpstr>General Procedure</vt:lpstr>
      <vt:lpstr>Hey Mrs. A!</vt:lpstr>
      <vt:lpstr>ALWAYS:</vt:lpstr>
      <vt:lpstr>NEVER:</vt:lpstr>
      <vt:lpstr>How to Stain a Slide</vt:lpstr>
      <vt:lpstr>Thinking Cap?</vt:lpstr>
      <vt:lpstr>Slide 20</vt:lpstr>
      <vt:lpstr>Troubleshooting</vt:lpstr>
      <vt:lpstr>On your Lab Report</vt:lpstr>
    </vt:vector>
  </TitlesOfParts>
  <Company>Temecula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Microscopes!</dc:title>
  <dc:creator>waanestad</dc:creator>
  <cp:lastModifiedBy>waanestad</cp:lastModifiedBy>
  <cp:revision>47</cp:revision>
  <dcterms:created xsi:type="dcterms:W3CDTF">2013-10-21T20:22:20Z</dcterms:created>
  <dcterms:modified xsi:type="dcterms:W3CDTF">2018-10-25T20:27:16Z</dcterms:modified>
</cp:coreProperties>
</file>