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7" r:id="rId2"/>
    <p:sldId id="263" r:id="rId3"/>
    <p:sldId id="257" r:id="rId4"/>
    <p:sldId id="264" r:id="rId5"/>
    <p:sldId id="258" r:id="rId6"/>
    <p:sldId id="259" r:id="rId7"/>
    <p:sldId id="266" r:id="rId8"/>
    <p:sldId id="260" r:id="rId9"/>
    <p:sldId id="261" r:id="rId10"/>
    <p:sldId id="265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0751D-8C6D-44C9-B1E1-E61592BA519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78E14-5617-45BE-85E8-25CBB0D33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CE30-F5B5-46CD-B5A2-7565603CAB53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FDDD-064C-48F0-8CFA-1E52233F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2UNc5zBej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p_yyDEEC3k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sz="2400" dirty="0" smtClean="0"/>
              <a:t>(top of 3R)</a:t>
            </a:r>
            <a:endParaRPr lang="en-US" dirty="0"/>
          </a:p>
        </p:txBody>
      </p:sp>
      <p:pic>
        <p:nvPicPr>
          <p:cNvPr id="1026" name="Picture 2" descr="C:\Users\waanestad\Desktop\il_fullxfull.673348022_s4u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71600"/>
            <a:ext cx="3189422" cy="2925763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3048000" y="36576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4267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dirty="0" smtClean="0"/>
              <a:t>What is 1 subunit of a macromolecule called?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>
            <a:off x="3124200" y="1676400"/>
            <a:ext cx="533400" cy="2133600"/>
          </a:xfrm>
          <a:prstGeom prst="leftBrace">
            <a:avLst>
              <a:gd name="adj1" fmla="val 75865"/>
              <a:gd name="adj2" fmla="val 504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25146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dirty="0" smtClean="0"/>
              <a:t>What is the “bracelet” called? (hint: made up of MANY parts)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953000" y="3810000"/>
            <a:ext cx="152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57800" y="38100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410200" y="3733800"/>
            <a:ext cx="304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19600" y="441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</a:t>
            </a:r>
            <a:r>
              <a:rPr lang="en-US" dirty="0" smtClean="0"/>
              <a:t>If these “beads” are all </a:t>
            </a:r>
            <a:r>
              <a:rPr lang="en-US" u="sng" dirty="0" smtClean="0"/>
              <a:t>amino acids</a:t>
            </a:r>
            <a:r>
              <a:rPr lang="en-US" dirty="0" smtClean="0"/>
              <a:t>, what type of “bracelet” are we looking at?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1219200"/>
            <a:ext cx="2362200" cy="92333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– draw the bracelet, then answer the questions!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5029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dirty="0" smtClean="0"/>
              <a:t>What is the </a:t>
            </a:r>
            <a:r>
              <a:rPr lang="en-US" b="1" i="1" u="sng" dirty="0" smtClean="0"/>
              <a:t>process</a:t>
            </a:r>
            <a:r>
              <a:rPr lang="en-US" dirty="0" smtClean="0"/>
              <a:t> of making the “bracelet” called? (hint: stringing the beads together)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an enzyme from your mouth (pH=7) function in your stomach (pH=2) ? Why / why not? </a:t>
            </a:r>
            <a:r>
              <a:rPr lang="en-US" smtClean="0"/>
              <a:t>Explain…</a:t>
            </a:r>
          </a:p>
          <a:p>
            <a:endParaRPr lang="en-US" dirty="0"/>
          </a:p>
        </p:txBody>
      </p:sp>
      <p:pic>
        <p:nvPicPr>
          <p:cNvPr id="2050" name="Picture 2" descr="C:\Users\waanestad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95600"/>
            <a:ext cx="4995862" cy="3727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in Industry</a:t>
            </a:r>
            <a:endParaRPr lang="en-US" dirty="0"/>
          </a:p>
        </p:txBody>
      </p:sp>
      <p:sp>
        <p:nvSpPr>
          <p:cNvPr id="2050" name="AutoShape 2" descr="Image result for enzymes in industrial manufacturing proces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enzymes in industrial manufacturing processes"/>
          <p:cNvPicPr>
            <a:picLocks noChangeAspect="1" noChangeArrowheads="1"/>
          </p:cNvPicPr>
          <p:nvPr/>
        </p:nvPicPr>
        <p:blipFill>
          <a:blip r:embed="rId2" cstate="print"/>
          <a:srcRect t="16901" b="8451"/>
          <a:stretch>
            <a:fillRect/>
          </a:stretch>
        </p:blipFill>
        <p:spPr bwMode="auto">
          <a:xfrm>
            <a:off x="152400" y="1600200"/>
            <a:ext cx="85344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1400" y="1905000"/>
            <a:ext cx="49530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/>
          <a:lstStyle/>
          <a:p>
            <a:r>
              <a:rPr lang="en-US" dirty="0" smtClean="0"/>
              <a:t>Sometimes we need Enzymes to stop doing their jobs so well!</a:t>
            </a:r>
          </a:p>
          <a:p>
            <a:pPr lvl="1"/>
            <a:r>
              <a:rPr lang="en-US" dirty="0" smtClean="0"/>
              <a:t>ex: killing bacteria that are killing our cells</a:t>
            </a:r>
            <a:endParaRPr lang="en-US" dirty="0"/>
          </a:p>
        </p:txBody>
      </p:sp>
      <p:pic>
        <p:nvPicPr>
          <p:cNvPr id="1026" name="Picture 2" descr="Image result for enzymes inhibi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4986849" cy="344805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3505200" y="3505200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5800" y="54864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Basically: Enzyme Inhibitors BLOCK substrates from binding to the Active Site of the enzyme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One type of protein is an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ENZYME</a:t>
            </a:r>
          </a:p>
        </p:txBody>
      </p:sp>
      <p:sp>
        <p:nvSpPr>
          <p:cNvPr id="15363" name="Rectangle 3" descr="Canvas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66"/>
                </a:solidFill>
              </a:rPr>
              <a:t>Enzymes</a:t>
            </a:r>
            <a:r>
              <a:rPr lang="en-US" dirty="0" smtClean="0"/>
              <a:t> are important PROTEINS found in all living things.  They </a:t>
            </a:r>
            <a:r>
              <a:rPr lang="en-US" u="sng" dirty="0" smtClean="0"/>
              <a:t>change the rate of chemical reactions</a:t>
            </a:r>
            <a:r>
              <a:rPr lang="en-US" dirty="0" smtClean="0"/>
              <a:t>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Example:  Some enzymes help to </a:t>
            </a:r>
            <a:r>
              <a:rPr lang="en-US" i="1" dirty="0" smtClean="0"/>
              <a:t>speed up </a:t>
            </a:r>
            <a:r>
              <a:rPr lang="en-US" dirty="0" smtClean="0"/>
              <a:t>the </a:t>
            </a:r>
            <a:r>
              <a:rPr lang="en-US" i="1" dirty="0" smtClean="0"/>
              <a:t>digestion</a:t>
            </a:r>
            <a:r>
              <a:rPr lang="en-US" dirty="0" smtClean="0"/>
              <a:t> of our food.</a:t>
            </a:r>
          </a:p>
        </p:txBody>
      </p:sp>
      <p:pic>
        <p:nvPicPr>
          <p:cNvPr id="15365" name="Picture 5" descr="MMj0336362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876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5"/>
          <p:cNvSpPr/>
          <p:nvPr/>
        </p:nvSpPr>
        <p:spPr>
          <a:xfrm>
            <a:off x="5410200" y="4343400"/>
            <a:ext cx="3581400" cy="2514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4724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name of many enzymes ends in  -</a:t>
            </a:r>
            <a:r>
              <a:rPr lang="en-US" sz="2400" dirty="0" err="1" smtClean="0">
                <a:solidFill>
                  <a:schemeClr val="bg1"/>
                </a:solidFill>
              </a:rPr>
              <a:t>ase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Ex: salivary amylase, protease, etc.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is it important that food gets digested quickly?</a:t>
            </a:r>
          </a:p>
          <a:p>
            <a:r>
              <a:rPr lang="en-US" dirty="0" smtClean="0"/>
              <a:t>What would happen if our enzymes got damaged and couldn’t speed up reactions like digestion?</a:t>
            </a:r>
            <a:endParaRPr lang="en-US" dirty="0"/>
          </a:p>
        </p:txBody>
      </p:sp>
      <p:pic>
        <p:nvPicPr>
          <p:cNvPr id="1026" name="Picture 2" descr="C:\Users\waanestad\Desktop\DigestiveTr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2960710" cy="405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smtClean="0"/>
              <a:t>So how do </a:t>
            </a:r>
            <a:r>
              <a:rPr lang="en-US" b="1" smtClean="0"/>
              <a:t>enzymes</a:t>
            </a:r>
            <a:r>
              <a:rPr lang="en-US" smtClean="0"/>
              <a:t> work?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They work like a </a:t>
            </a:r>
            <a:r>
              <a:rPr lang="en-US" b="1" u="sng" dirty="0" smtClean="0"/>
              <a:t>lock and key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				</a:t>
            </a:r>
          </a:p>
        </p:txBody>
      </p:sp>
      <p:pic>
        <p:nvPicPr>
          <p:cNvPr id="16389" name="Picture 5" descr="571lock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32385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343400" y="2209800"/>
            <a:ext cx="4267200" cy="4524315"/>
          </a:xfrm>
          <a:prstGeom prst="rect">
            <a:avLst/>
          </a:prstGeom>
          <a:solidFill>
            <a:srgbClr val="FFFF66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Important terms:</a:t>
            </a:r>
          </a:p>
          <a:p>
            <a:r>
              <a:rPr lang="en-US" sz="3200" dirty="0"/>
              <a:t>The molecules </a:t>
            </a:r>
            <a:r>
              <a:rPr lang="en-US" sz="3200" dirty="0" smtClean="0"/>
              <a:t>that interact with the enzymes are </a:t>
            </a:r>
            <a:r>
              <a:rPr lang="en-US" sz="3200" dirty="0"/>
              <a:t>called the </a:t>
            </a:r>
            <a:r>
              <a:rPr lang="en-US" sz="3200" u="sng" dirty="0" smtClean="0">
                <a:solidFill>
                  <a:srgbClr val="FF0066"/>
                </a:solidFill>
              </a:rPr>
              <a:t>substrates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new substances </a:t>
            </a:r>
            <a:r>
              <a:rPr lang="en-US" sz="3200" dirty="0" smtClean="0"/>
              <a:t>formed by </a:t>
            </a:r>
            <a:r>
              <a:rPr lang="en-US" sz="3200" dirty="0"/>
              <a:t>the chemical reaction are called the </a:t>
            </a:r>
            <a:r>
              <a:rPr lang="en-US" sz="3200" u="sng" dirty="0" smtClean="0">
                <a:solidFill>
                  <a:srgbClr val="FF0066"/>
                </a:solidFill>
              </a:rPr>
              <a:t>products</a:t>
            </a:r>
            <a:r>
              <a:rPr lang="en-US" sz="32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624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Video!!!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17412" name="Picture 4" descr="EQ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90800"/>
            <a:ext cx="69929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981200" y="5934670"/>
            <a:ext cx="502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(This is where Mrs. A should show the video</a:t>
            </a:r>
            <a:r>
              <a:rPr lang="en-US" dirty="0" smtClean="0"/>
              <a:t>! https://www.youtube.com/watch?v=bNMsNHqxszc)</a:t>
            </a:r>
            <a:endParaRPr lang="en-US" dirty="0"/>
          </a:p>
        </p:txBody>
      </p:sp>
      <p:sp>
        <p:nvSpPr>
          <p:cNvPr id="6" name="WordArt 11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7391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Digestion: whole food </a:t>
            </a:r>
          </a:p>
          <a:p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goes in, is broken down, </a:t>
            </a:r>
          </a:p>
          <a:p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&amp; macromolecules are </a:t>
            </a:r>
          </a:p>
          <a:p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extracted for use by the body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val 7"/>
          <p:cNvSpPr/>
          <p:nvPr/>
        </p:nvSpPr>
        <p:spPr>
          <a:xfrm>
            <a:off x="914400" y="4648200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162800" y="5029200"/>
            <a:ext cx="60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286000" y="2895600"/>
            <a:ext cx="533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14600" y="4648200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(PRODUCTS)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562600" y="5181600"/>
            <a:ext cx="1371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86600" y="4876800"/>
            <a:ext cx="762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752600"/>
            <a:ext cx="3048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Lower the activation energy of a reaction</a:t>
            </a:r>
          </a:p>
          <a:p>
            <a:pPr lvl="1">
              <a:buNone/>
            </a:pPr>
            <a:r>
              <a:rPr lang="en-US" dirty="0" smtClean="0"/>
              <a:t>				in order to</a:t>
            </a:r>
          </a:p>
          <a:p>
            <a:pPr>
              <a:buNone/>
            </a:pPr>
            <a:r>
              <a:rPr lang="en-US" dirty="0" smtClean="0"/>
              <a:t>	Increase the rate of reaction!</a:t>
            </a:r>
          </a:p>
          <a:p>
            <a:pPr lvl="1">
              <a:buNone/>
            </a:pPr>
            <a:r>
              <a:rPr lang="en-US" dirty="0" smtClean="0"/>
              <a:t>				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819400"/>
            <a:ext cx="3048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85800" y="1524000"/>
            <a:ext cx="304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828800"/>
            <a:ext cx="228600" cy="228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5800" y="2590800"/>
            <a:ext cx="304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2895600"/>
            <a:ext cx="228600" cy="228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waanestad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2171700" cy="2114550"/>
          </a:xfrm>
          <a:prstGeom prst="rect">
            <a:avLst/>
          </a:prstGeom>
          <a:noFill/>
        </p:spPr>
      </p:pic>
      <p:pic>
        <p:nvPicPr>
          <p:cNvPr id="1027" name="Picture 3" descr="C:\Users\waanestad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038600"/>
            <a:ext cx="2771775" cy="16478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514600" y="5943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hill is easier to get up?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enzymes speed up chemical reactions</a:t>
            </a:r>
          </a:p>
        </p:txBody>
      </p:sp>
      <p:pic>
        <p:nvPicPr>
          <p:cNvPr id="20483" name="Picture 2" descr="C:\Users\waanestad\Desktop\enxy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89514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95400" y="5943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Thinking Cap: What is one difference you notice between the reaction with an enzyme vs. the reaction without an enzyme?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Video clip!!!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can happen to enzymes (&amp; other proteins)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change:</a:t>
            </a:r>
          </a:p>
          <a:p>
            <a:pPr lvl="2"/>
            <a:r>
              <a:rPr lang="en-US" dirty="0" smtClean="0"/>
              <a:t>pH (more acidic </a:t>
            </a:r>
            <a:r>
              <a:rPr lang="en-US" i="1" dirty="0" smtClean="0"/>
              <a:t>or</a:t>
            </a:r>
            <a:r>
              <a:rPr lang="en-US" dirty="0" smtClean="0"/>
              <a:t> more basic)</a:t>
            </a:r>
          </a:p>
          <a:p>
            <a:pPr lvl="2"/>
            <a:r>
              <a:rPr lang="en-US" dirty="0" smtClean="0"/>
              <a:t>Temperature (hotter </a:t>
            </a:r>
            <a:r>
              <a:rPr lang="en-US" i="1" dirty="0" smtClean="0"/>
              <a:t>or</a:t>
            </a:r>
            <a:r>
              <a:rPr lang="en-US" dirty="0" smtClean="0"/>
              <a:t> colder)</a:t>
            </a:r>
          </a:p>
          <a:p>
            <a:pPr lvl="2"/>
            <a:r>
              <a:rPr lang="en-US" dirty="0" smtClean="0"/>
              <a:t>Concentrations (more </a:t>
            </a:r>
            <a:r>
              <a:rPr lang="en-US" i="1" dirty="0" smtClean="0"/>
              <a:t>or</a:t>
            </a:r>
            <a:r>
              <a:rPr lang="en-US" dirty="0" smtClean="0"/>
              <a:t> less substrate)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Then your protein won’t work as well, or even not at all… this is because it will </a:t>
            </a:r>
            <a:r>
              <a:rPr lang="en-US" u="sng" dirty="0" smtClean="0">
                <a:solidFill>
                  <a:srgbClr val="000000"/>
                </a:solidFill>
              </a:rPr>
              <a:t>DENATURE</a:t>
            </a:r>
            <a:r>
              <a:rPr lang="en-US" dirty="0" smtClean="0">
                <a:solidFill>
                  <a:srgbClr val="000000"/>
                </a:solidFill>
              </a:rPr>
              <a:t> (=unravel!!!)</a:t>
            </a:r>
          </a:p>
          <a:p>
            <a:pPr lvl="3">
              <a:buFontTx/>
              <a:buNone/>
            </a:pPr>
            <a:endParaRPr lang="en-US" dirty="0" smtClean="0"/>
          </a:p>
        </p:txBody>
      </p:sp>
      <p:pic>
        <p:nvPicPr>
          <p:cNvPr id="21508" name="Picture 2" descr="C:\Users\waanestad\Desktop\unraveled ya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029200"/>
            <a:ext cx="227012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429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(top of 3R)</vt:lpstr>
      <vt:lpstr>Enzymes!</vt:lpstr>
      <vt:lpstr>One type of protein is an ENZYME</vt:lpstr>
      <vt:lpstr>Thinking Cap</vt:lpstr>
      <vt:lpstr>So how do enzymes work?</vt:lpstr>
      <vt:lpstr>Slide 6</vt:lpstr>
      <vt:lpstr>Enzymes also</vt:lpstr>
      <vt:lpstr>HOW enzymes speed up chemical reactions</vt:lpstr>
      <vt:lpstr>What can happen to enzymes (&amp; other proteins)</vt:lpstr>
      <vt:lpstr>Thinking Cap</vt:lpstr>
      <vt:lpstr>Enzymes in Industry</vt:lpstr>
      <vt:lpstr>Enzyme Inhibitors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Enzymes!</dc:title>
  <dc:creator>waanestad</dc:creator>
  <cp:lastModifiedBy>waanestad</cp:lastModifiedBy>
  <cp:revision>57</cp:revision>
  <dcterms:created xsi:type="dcterms:W3CDTF">2014-10-01T13:55:42Z</dcterms:created>
  <dcterms:modified xsi:type="dcterms:W3CDTF">2018-10-15T20:20:53Z</dcterms:modified>
</cp:coreProperties>
</file>