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sldIdLst>
    <p:sldId id="256" r:id="rId2"/>
    <p:sldId id="301" r:id="rId3"/>
    <p:sldId id="302" r:id="rId4"/>
    <p:sldId id="306" r:id="rId5"/>
    <p:sldId id="307" r:id="rId6"/>
    <p:sldId id="308" r:id="rId7"/>
    <p:sldId id="351" r:id="rId8"/>
    <p:sldId id="312" r:id="rId9"/>
    <p:sldId id="313" r:id="rId10"/>
    <p:sldId id="314" r:id="rId11"/>
    <p:sldId id="315" r:id="rId12"/>
    <p:sldId id="316" r:id="rId13"/>
    <p:sldId id="260" r:id="rId14"/>
    <p:sldId id="262" r:id="rId15"/>
    <p:sldId id="264" r:id="rId16"/>
    <p:sldId id="265" r:id="rId17"/>
    <p:sldId id="267" r:id="rId18"/>
    <p:sldId id="271" r:id="rId19"/>
    <p:sldId id="272" r:id="rId20"/>
    <p:sldId id="339" r:id="rId21"/>
    <p:sldId id="334" r:id="rId22"/>
    <p:sldId id="317" r:id="rId23"/>
    <p:sldId id="318" r:id="rId24"/>
    <p:sldId id="319" r:id="rId25"/>
    <p:sldId id="341" r:id="rId26"/>
    <p:sldId id="321" r:id="rId27"/>
    <p:sldId id="322" r:id="rId28"/>
    <p:sldId id="323" r:id="rId29"/>
    <p:sldId id="324" r:id="rId30"/>
    <p:sldId id="325" r:id="rId31"/>
    <p:sldId id="326" r:id="rId32"/>
    <p:sldId id="343" r:id="rId33"/>
    <p:sldId id="327" r:id="rId34"/>
    <p:sldId id="335" r:id="rId35"/>
    <p:sldId id="344" r:id="rId36"/>
    <p:sldId id="328" r:id="rId37"/>
    <p:sldId id="329" r:id="rId38"/>
    <p:sldId id="330" r:id="rId39"/>
    <p:sldId id="331" r:id="rId40"/>
    <p:sldId id="332" r:id="rId41"/>
    <p:sldId id="333" r:id="rId42"/>
    <p:sldId id="340" r:id="rId43"/>
    <p:sldId id="309" r:id="rId44"/>
    <p:sldId id="350" r:id="rId45"/>
    <p:sldId id="279" r:id="rId46"/>
    <p:sldId id="280" r:id="rId47"/>
    <p:sldId id="287" r:id="rId48"/>
    <p:sldId id="288" r:id="rId49"/>
    <p:sldId id="311" r:id="rId50"/>
    <p:sldId id="345" r:id="rId51"/>
    <p:sldId id="297" r:id="rId52"/>
    <p:sldId id="347" r:id="rId53"/>
    <p:sldId id="338" r:id="rId54"/>
    <p:sldId id="348" r:id="rId55"/>
    <p:sldId id="349" r:id="rId56"/>
    <p:sldId id="284" r:id="rId57"/>
    <p:sldId id="336" r:id="rId58"/>
    <p:sldId id="337" r:id="rId59"/>
    <p:sldId id="342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2000" autoAdjust="0"/>
  </p:normalViewPr>
  <p:slideViewPr>
    <p:cSldViewPr>
      <p:cViewPr varScale="1">
        <p:scale>
          <a:sx n="67" d="100"/>
          <a:sy n="67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7" Type="http://schemas.openxmlformats.org/officeDocument/2006/relationships/slide" Target="slides/slide58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57.xml"/><Relationship Id="rId5" Type="http://schemas.openxmlformats.org/officeDocument/2006/relationships/slide" Target="slides/slide50.xml"/><Relationship Id="rId4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BEF2F-ED8B-4E56-BCD7-3DA05E07EB0F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D0B72-24EF-448E-B70A-B05A340F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D0B72-24EF-448E-B70A-B05A340FCA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862074C-1C21-4AEE-AC0C-EFCB9457C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CBEBE-D0FF-4C94-8D49-1475A4D0B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9F46-E295-451D-9DFD-79AF72F20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C75B-B98F-483A-86D5-9D9182D73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E381-DBFC-45F9-AE71-2B0DAF8C3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08B9-C64B-4AA0-9779-231B7A928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0DDB-BC0F-4229-8BE9-685E1F58F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10954-B4EB-4F43-801D-A6B39D2F2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461A-AC90-4AB0-9D6B-888D8D690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01D2-BD43-450F-A3BE-1438DABE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0842-7D18-4CB6-8D66-EB0194249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2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650F-1087-46AD-9A95-B2FF5F51B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DDCB930-8814-49DD-B90A-063841441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  <a:r>
              <a:rPr lang="en-US" altLang="en-US" i="1"/>
              <a:t>College Physics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	Chapter 10 </a:t>
            </a:r>
            <a:br>
              <a:rPr lang="en-US" altLang="en-US"/>
            </a:br>
            <a:r>
              <a:rPr lang="en-US" altLang="en-US" i="1"/>
              <a:t>Standard Level Physics</a:t>
            </a:r>
            <a:r>
              <a:rPr lang="en-US" altLang="en-US"/>
              <a:t>, </a:t>
            </a:r>
            <a:br>
              <a:rPr lang="en-US" altLang="en-US"/>
            </a:br>
            <a:r>
              <a:rPr lang="en-US" altLang="en-US"/>
              <a:t>	Chapter 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Thermal Physics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Internal Energy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Internal Energy</a:t>
            </a:r>
            <a:r>
              <a:rPr lang="en-US" altLang="en-US" sz="2800"/>
              <a:t>, U, is the energy associated with the microscopic components of the system</a:t>
            </a:r>
          </a:p>
          <a:p>
            <a:pPr lvl="1" eaLnBrk="1" hangingPunct="1"/>
            <a:r>
              <a:rPr lang="en-US" altLang="en-US" sz="2400"/>
              <a:t>Includes kinetic and potential energy associated with the random translational, rotational and vibrational motion of the atoms or molecules</a:t>
            </a:r>
          </a:p>
          <a:p>
            <a:pPr lvl="1" eaLnBrk="1" hangingPunct="1"/>
            <a:r>
              <a:rPr lang="en-US" altLang="en-US" sz="2400"/>
              <a:t>Also includes any potential energy bonding the particles together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/>
              <a:t>Heat</a:t>
            </a:r>
            <a:r>
              <a:rPr lang="en-US" altLang="en-US"/>
              <a:t> is the transfer of energy between a system and its environment because of a temperature difference between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symbol Q is used to represent the amount of energy transferred by heat between a system and its environment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Methods of Heat Transfer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Need to know the mechanisms responsible for the transfer (this is covered in chapter 8)</a:t>
            </a:r>
          </a:p>
          <a:p>
            <a:pPr eaLnBrk="1" hangingPunct="1"/>
            <a:r>
              <a:rPr lang="en-US" altLang="en-US" dirty="0"/>
              <a:t>Methods include</a:t>
            </a:r>
          </a:p>
          <a:p>
            <a:pPr lvl="1" eaLnBrk="1" hangingPunct="1"/>
            <a:r>
              <a:rPr lang="en-US" altLang="en-US" dirty="0"/>
              <a:t>Conduction</a:t>
            </a:r>
          </a:p>
          <a:p>
            <a:pPr lvl="1" eaLnBrk="1" hangingPunct="1"/>
            <a:r>
              <a:rPr lang="en-US" altLang="en-US" dirty="0"/>
              <a:t>Convection</a:t>
            </a:r>
          </a:p>
          <a:p>
            <a:pPr lvl="1" eaLnBrk="1" hangingPunct="1"/>
            <a:r>
              <a:rPr lang="en-US" altLang="en-US" dirty="0"/>
              <a:t>Radiation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Thermal Equilibrium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objects in thermal equilibrium with each other are at the </a:t>
            </a:r>
            <a:r>
              <a:rPr lang="en-US" altLang="en-US" i="1"/>
              <a:t>same temperature</a:t>
            </a:r>
            <a:endParaRPr lang="en-US" altLang="en-US"/>
          </a:p>
          <a:p>
            <a:pPr eaLnBrk="1" hangingPunct="1"/>
            <a:r>
              <a:rPr lang="en-US" altLang="en-US" i="1"/>
              <a:t>Temperature</a:t>
            </a:r>
            <a:r>
              <a:rPr lang="en-US" altLang="en-US"/>
              <a:t> is the property that determines whether or not an object is in thermal equilibrium with other objects</a:t>
            </a:r>
            <a:endParaRPr lang="en-US" altLang="en-US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Thermometers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Used to measure the temperature of an object or a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Make use of physical properties that change with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Many physical properties can be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volume of a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length of a solid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pressure of a gas held at constant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volume of a gas held at constant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electric resistance of a conductor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color of a very hot object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Celsius Scale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Temperature of an ice-water mixture is defined as 0</a:t>
            </a:r>
            <a:r>
              <a:rPr lang="en-US" altLang="en-US" sz="2800">
                <a:cs typeface="Tahoma" pitchFamily="34" charset="0"/>
              </a:rPr>
              <a:t>º C</a:t>
            </a:r>
          </a:p>
          <a:p>
            <a:pPr lvl="1" eaLnBrk="1" hangingPunct="1"/>
            <a:r>
              <a:rPr lang="en-US" altLang="en-US" sz="2400"/>
              <a:t>This is the </a:t>
            </a:r>
            <a:r>
              <a:rPr lang="en-US" altLang="en-US" sz="2400" i="1"/>
              <a:t>freezing point</a:t>
            </a:r>
            <a:r>
              <a:rPr lang="en-US" altLang="en-US" sz="2400"/>
              <a:t> of water</a:t>
            </a:r>
          </a:p>
          <a:p>
            <a:pPr eaLnBrk="1" hangingPunct="1"/>
            <a:r>
              <a:rPr lang="en-US" altLang="en-US" sz="2800"/>
              <a:t>Temperature of a water-steam mixture is defined as 100</a:t>
            </a:r>
            <a:r>
              <a:rPr lang="en-US" altLang="en-US" sz="2800">
                <a:cs typeface="Tahoma" pitchFamily="34" charset="0"/>
              </a:rPr>
              <a:t>º C</a:t>
            </a:r>
          </a:p>
          <a:p>
            <a:pPr lvl="1" eaLnBrk="1" hangingPunct="1"/>
            <a:r>
              <a:rPr lang="en-US" altLang="en-US" sz="2400">
                <a:cs typeface="Tahoma" pitchFamily="34" charset="0"/>
              </a:rPr>
              <a:t>This is the </a:t>
            </a:r>
            <a:r>
              <a:rPr lang="en-US" altLang="en-US" sz="2400" i="1">
                <a:cs typeface="Tahoma" pitchFamily="34" charset="0"/>
              </a:rPr>
              <a:t>boiling point</a:t>
            </a:r>
            <a:r>
              <a:rPr lang="en-US" altLang="en-US" sz="2400">
                <a:cs typeface="Tahoma" pitchFamily="34" charset="0"/>
              </a:rPr>
              <a:t> of water</a:t>
            </a:r>
          </a:p>
          <a:p>
            <a:pPr eaLnBrk="1" hangingPunct="1"/>
            <a:r>
              <a:rPr lang="en-US" altLang="en-US" sz="2800">
                <a:cs typeface="Tahoma" pitchFamily="34" charset="0"/>
              </a:rPr>
              <a:t>Distance between these points is divided into 100 segments or degrees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Kelvin Scale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When the pressure of a gas goes to zero, its temperature is –273.15</a:t>
            </a:r>
            <a:r>
              <a:rPr lang="en-US" altLang="en-US" sz="2800">
                <a:cs typeface="Tahoma" pitchFamily="34" charset="0"/>
              </a:rPr>
              <a:t>º C</a:t>
            </a:r>
          </a:p>
          <a:p>
            <a:pPr eaLnBrk="1" hangingPunct="1"/>
            <a:r>
              <a:rPr lang="en-US" altLang="en-US" sz="2800">
                <a:cs typeface="Tahoma" pitchFamily="34" charset="0"/>
              </a:rPr>
              <a:t>This temperature is called </a:t>
            </a:r>
            <a:r>
              <a:rPr lang="en-US" altLang="en-US" sz="2800" i="1">
                <a:cs typeface="Tahoma" pitchFamily="34" charset="0"/>
              </a:rPr>
              <a:t>absolute zero</a:t>
            </a:r>
            <a:endParaRPr lang="en-US" altLang="en-US" sz="2800">
              <a:cs typeface="Tahoma" pitchFamily="34" charset="0"/>
            </a:endParaRPr>
          </a:p>
          <a:p>
            <a:pPr eaLnBrk="1" hangingPunct="1"/>
            <a:r>
              <a:rPr lang="en-US" altLang="en-US" sz="2800">
                <a:cs typeface="Tahoma" pitchFamily="34" charset="0"/>
              </a:rPr>
              <a:t>This is the zero point of the Kelvin scale</a:t>
            </a:r>
          </a:p>
          <a:p>
            <a:pPr lvl="1" eaLnBrk="1" hangingPunct="1"/>
            <a:r>
              <a:rPr lang="en-US" altLang="en-US" sz="2400"/>
              <a:t>–273.15</a:t>
            </a:r>
            <a:r>
              <a:rPr lang="en-US" altLang="en-US" sz="2400">
                <a:cs typeface="Tahoma" pitchFamily="34" charset="0"/>
              </a:rPr>
              <a:t>º C = 0 K</a:t>
            </a:r>
          </a:p>
          <a:p>
            <a:pPr eaLnBrk="1" hangingPunct="1"/>
            <a:r>
              <a:rPr lang="en-US" altLang="en-US" sz="2800">
                <a:cs typeface="Tahoma" pitchFamily="34" charset="0"/>
              </a:rPr>
              <a:t>To convert: T</a:t>
            </a:r>
            <a:r>
              <a:rPr lang="en-US" altLang="en-US" sz="2800" baseline="-25000">
                <a:cs typeface="Tahoma" pitchFamily="34" charset="0"/>
              </a:rPr>
              <a:t>C </a:t>
            </a:r>
            <a:r>
              <a:rPr lang="en-US" altLang="en-US" sz="2800">
                <a:cs typeface="Tahoma" pitchFamily="34" charset="0"/>
              </a:rPr>
              <a:t>= T</a:t>
            </a:r>
            <a:r>
              <a:rPr lang="en-US" altLang="en-US" sz="2800" baseline="-25000">
                <a:cs typeface="Tahoma" pitchFamily="34" charset="0"/>
              </a:rPr>
              <a:t>K</a:t>
            </a:r>
            <a:r>
              <a:rPr lang="en-US" altLang="en-US" sz="2800">
                <a:cs typeface="Tahoma" pitchFamily="34" charset="0"/>
              </a:rPr>
              <a:t> – 273.15</a:t>
            </a:r>
          </a:p>
          <a:p>
            <a:pPr lvl="1" eaLnBrk="1" hangingPunct="1"/>
            <a:r>
              <a:rPr lang="en-US" altLang="en-US" sz="2400">
                <a:cs typeface="Tahoma" pitchFamily="34" charset="0"/>
              </a:rPr>
              <a:t>The size of the degree in the Kelvin scale is the same as the size of a Celsius degree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Pressure-Temperature Graph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All gases extrapolate to the same temperature at zero pressure</a:t>
            </a:r>
          </a:p>
          <a:p>
            <a:pPr eaLnBrk="1" hangingPunct="1"/>
            <a:r>
              <a:rPr lang="en-US" altLang="en-US" sz="2800"/>
              <a:t>This temperature is </a:t>
            </a:r>
            <a:r>
              <a:rPr lang="en-US" altLang="en-US" sz="2800" i="1"/>
              <a:t>absolute zero</a:t>
            </a:r>
            <a:endParaRPr lang="en-US" altLang="en-US" sz="2800"/>
          </a:p>
        </p:txBody>
      </p:sp>
      <p:pic>
        <p:nvPicPr>
          <p:cNvPr id="30724" name="Picture 7" descr="10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644775"/>
            <a:ext cx="3810000" cy="286067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Temperature Scales</a:t>
            </a:r>
          </a:p>
        </p:txBody>
      </p:sp>
      <p:pic>
        <p:nvPicPr>
          <p:cNvPr id="31747" name="Picture 4" descr="1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08188"/>
            <a:ext cx="4479925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Converting Among Temperature Scales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057400" y="1981200"/>
          <a:ext cx="37703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257120" imgH="1473120" progId="Equation.DSMT4">
                  <p:embed/>
                </p:oleObj>
              </mc:Choice>
              <mc:Fallback>
                <p:oleObj name="Equation" r:id="rId3" imgW="1257120" imgH="1473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3770313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States of Matter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Solid</a:t>
            </a:r>
          </a:p>
          <a:p>
            <a:pPr eaLnBrk="1" hangingPunct="1"/>
            <a:r>
              <a:rPr lang="en-US" altLang="en-US"/>
              <a:t>Liquid</a:t>
            </a:r>
          </a:p>
          <a:p>
            <a:pPr eaLnBrk="1" hangingPunct="1"/>
            <a:r>
              <a:rPr lang="en-US" altLang="en-US"/>
              <a:t>Gas</a:t>
            </a:r>
          </a:p>
          <a:p>
            <a:pPr eaLnBrk="1" hangingPunct="1"/>
            <a:r>
              <a:rPr lang="en-US" altLang="en-US"/>
              <a:t>Plasma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/>
              <a:t>The distance between the 0°C and 100°C marks on a mercury-in-glass thermometer is 20 cm. When the thermometer bulb is placed in a mixture of ice and salt, the mercury level is 4 cm below the 0°C mark. The temperature of the mixture is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A.	+20°C.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B.	+5°C.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C.	–5°C.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/>
              <a:t>D.	–20°C.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Thermal Capacity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 substance requires a unique amount of energy to change the temperature of that substance by 1° C</a:t>
            </a:r>
          </a:p>
          <a:p>
            <a:pPr eaLnBrk="1" hangingPunct="1"/>
            <a:r>
              <a:rPr lang="en-US" altLang="en-US"/>
              <a:t>The thermal capacity</a:t>
            </a:r>
            <a:r>
              <a:rPr lang="en-US" altLang="en-US" i="1"/>
              <a:t>, C,</a:t>
            </a:r>
            <a:r>
              <a:rPr lang="en-US" altLang="en-US"/>
              <a:t> of a substance is a measure of this amount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992563" y="5370513"/>
          <a:ext cx="153987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5370513"/>
                        <a:ext cx="153987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 Heat Capacity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 substance requires a unique amount of energy per unit mass to change the temperature of that substance by 1° C</a:t>
            </a:r>
          </a:p>
          <a:p>
            <a:pPr eaLnBrk="1" hangingPunct="1"/>
            <a:r>
              <a:rPr lang="en-US" altLang="en-US"/>
              <a:t>The </a:t>
            </a:r>
            <a:r>
              <a:rPr lang="en-US" altLang="en-US" i="1"/>
              <a:t>specific heat capacity, c,</a:t>
            </a:r>
            <a:r>
              <a:rPr lang="en-US" altLang="en-US"/>
              <a:t> of a substance is a measure of this amount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962400" y="5257800"/>
          <a:ext cx="19050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660240" imgH="419040" progId="Equation.3">
                  <p:embed/>
                </p:oleObj>
              </mc:Choice>
              <mc:Fallback>
                <p:oleObj name="Equation" r:id="rId3" imgW="6602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19050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Units of Specific Heat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 units</a:t>
            </a:r>
          </a:p>
          <a:p>
            <a:pPr lvl="1" eaLnBrk="1" hangingPunct="1"/>
            <a:r>
              <a:rPr lang="en-US" altLang="en-US"/>
              <a:t>J / kg °C</a:t>
            </a:r>
          </a:p>
          <a:p>
            <a:pPr eaLnBrk="1" hangingPunct="1"/>
            <a:r>
              <a:rPr lang="en-US" altLang="en-US"/>
              <a:t>Historical units</a:t>
            </a:r>
          </a:p>
          <a:p>
            <a:pPr lvl="1" eaLnBrk="1" hangingPunct="1"/>
            <a:r>
              <a:rPr lang="en-US" altLang="en-US"/>
              <a:t>cal / g °C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Heat and Specific Heat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/>
              <a:t>Q = m c ΔT</a:t>
            </a:r>
          </a:p>
          <a:p>
            <a:pPr eaLnBrk="1" hangingPunct="1"/>
            <a:r>
              <a:rPr lang="en-US" altLang="en-US" sz="2800"/>
              <a:t>ΔT is always the final temperature minus the initial temperature</a:t>
            </a:r>
          </a:p>
          <a:p>
            <a:pPr eaLnBrk="1" hangingPunct="1"/>
            <a:r>
              <a:rPr lang="en-US" altLang="en-US" sz="2800"/>
              <a:t>When the temperature increases, ΔT and ΔQ are considered to be positive and energy flows into the system</a:t>
            </a:r>
          </a:p>
          <a:p>
            <a:pPr eaLnBrk="1" hangingPunct="1"/>
            <a:r>
              <a:rPr lang="en-US" altLang="en-US" sz="2800"/>
              <a:t>When the temperature decreases, ΔT and ΔQ are considered to be negative and energy flows out of the system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The heat capacity of a solid body is defined 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A.	the thermal energy required to increase the body’s temperature by one degree.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B.	the maximum thermal energy that must be supplied to melt the solid.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C.	the total kinetic energy of the solid’s molecules.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D.	the average kinetic energy of the solid’s molecules.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Calorimeter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technique for determining the specific heat of a substance</a:t>
            </a:r>
          </a:p>
          <a:p>
            <a:pPr eaLnBrk="1" hangingPunct="1"/>
            <a:r>
              <a:rPr lang="en-US" altLang="en-US"/>
              <a:t>A </a:t>
            </a:r>
            <a:r>
              <a:rPr lang="en-US" altLang="en-US" i="1"/>
              <a:t>calorimeter</a:t>
            </a:r>
            <a:r>
              <a:rPr lang="en-US" altLang="en-US"/>
              <a:t> is a vessel that is a good insulator which allows a thermal equilibrium to be achieved between substances without any energy loss to the environment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Calorimetry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Analysis performed using a calorimeter</a:t>
            </a:r>
          </a:p>
          <a:p>
            <a:pPr eaLnBrk="1" hangingPunct="1"/>
            <a:r>
              <a:rPr lang="en-US" altLang="en-US" sz="2800"/>
              <a:t>Conservation of energy applies to the isolated system</a:t>
            </a:r>
          </a:p>
          <a:p>
            <a:pPr eaLnBrk="1" hangingPunct="1"/>
            <a:r>
              <a:rPr lang="en-US" altLang="en-US" sz="2800"/>
              <a:t>The energy that leaves the warmer substance equals the energy that enters the water</a:t>
            </a:r>
          </a:p>
          <a:p>
            <a:pPr lvl="1" eaLnBrk="1" hangingPunct="1"/>
            <a:r>
              <a:rPr lang="en-US" altLang="en-US" sz="2400"/>
              <a:t>Q</a:t>
            </a:r>
            <a:r>
              <a:rPr lang="en-US" altLang="en-US" sz="2400" baseline="-25000"/>
              <a:t>cold</a:t>
            </a:r>
            <a:r>
              <a:rPr lang="en-US" altLang="en-US" sz="2400"/>
              <a:t> = -Q</a:t>
            </a:r>
            <a:r>
              <a:rPr lang="en-US" altLang="en-US" sz="2400" baseline="-25000"/>
              <a:t>hot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400"/>
              <a:t>Negative sign keeps consistency in the sign convention of ΔT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Calorimetry with More Than Two Materials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 some cases it may be difficult to determine which materials gain heat and which materials lose heat</a:t>
            </a:r>
          </a:p>
          <a:p>
            <a:pPr eaLnBrk="1" hangingPunct="1"/>
            <a:r>
              <a:rPr lang="en-US" altLang="en-US" sz="2800"/>
              <a:t>You can start with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/>
              <a:t>Q = 0</a:t>
            </a:r>
          </a:p>
          <a:p>
            <a:pPr lvl="1" eaLnBrk="1" hangingPunct="1"/>
            <a:r>
              <a:rPr lang="en-US" altLang="en-US" sz="2400"/>
              <a:t>Each Q = m c </a:t>
            </a:r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/>
              <a:t>T</a:t>
            </a:r>
          </a:p>
          <a:p>
            <a:pPr lvl="1" eaLnBrk="1" hangingPunct="1"/>
            <a:r>
              <a:rPr lang="en-US" altLang="en-US" sz="2400"/>
              <a:t>Use T</a:t>
            </a:r>
            <a:r>
              <a:rPr lang="en-US" altLang="en-US" sz="2400" baseline="-25000"/>
              <a:t>f</a:t>
            </a:r>
            <a:r>
              <a:rPr lang="en-US" altLang="en-US" sz="2400"/>
              <a:t> – T</a:t>
            </a:r>
            <a:r>
              <a:rPr lang="en-US" altLang="en-US" sz="2400" baseline="-25000"/>
              <a:t>i</a:t>
            </a:r>
            <a:endParaRPr lang="en-US" altLang="en-US" sz="2400"/>
          </a:p>
          <a:p>
            <a:pPr lvl="1" eaLnBrk="1" hangingPunct="1"/>
            <a:r>
              <a:rPr lang="en-US" altLang="en-US" sz="2400"/>
              <a:t>You don’t have to determine before using the equation which materials will gain or lose heat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Changes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i="1" dirty="0"/>
              <a:t>phase change</a:t>
            </a:r>
            <a:r>
              <a:rPr lang="en-US" altLang="en-US" sz="2800" dirty="0"/>
              <a:t> (or change of state) occurs when the physical characteristics of the substance change from one form to another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Common phases changes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Solid to liquid – melting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Liquid to gas – </a:t>
            </a:r>
            <a:r>
              <a:rPr lang="en-US" altLang="en-US" sz="2400" dirty="0" err="1"/>
              <a:t>vaporisation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Phases changes involve a change in the internal energy, but </a:t>
            </a:r>
            <a:r>
              <a:rPr lang="en-US" altLang="en-US" sz="2800" i="1" dirty="0"/>
              <a:t>no change in temperature (change in PE, but not KE)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Has definite volume</a:t>
            </a:r>
          </a:p>
          <a:p>
            <a:pPr eaLnBrk="1" hangingPunct="1"/>
            <a:r>
              <a:rPr lang="en-US" altLang="en-US" sz="2400"/>
              <a:t>Has definite shape</a:t>
            </a:r>
          </a:p>
          <a:p>
            <a:pPr eaLnBrk="1" hangingPunct="1"/>
            <a:r>
              <a:rPr lang="en-US" altLang="en-US" sz="2400"/>
              <a:t>Molecules are held in specific locations</a:t>
            </a:r>
          </a:p>
          <a:p>
            <a:pPr lvl="1" eaLnBrk="1" hangingPunct="1"/>
            <a:r>
              <a:rPr lang="en-US" altLang="en-US" sz="2000"/>
              <a:t>by electrical forces</a:t>
            </a:r>
          </a:p>
          <a:p>
            <a:pPr eaLnBrk="1" hangingPunct="1"/>
            <a:r>
              <a:rPr lang="en-US" altLang="en-US" sz="2400"/>
              <a:t>vibrate about equilibrium positions</a:t>
            </a:r>
          </a:p>
          <a:p>
            <a:pPr eaLnBrk="1" hangingPunct="1"/>
            <a:r>
              <a:rPr lang="en-US" altLang="en-US" sz="2400"/>
              <a:t>Can be modeled as springs connecting molecules</a:t>
            </a:r>
          </a:p>
        </p:txBody>
      </p:sp>
      <p:pic>
        <p:nvPicPr>
          <p:cNvPr id="17412" name="Picture 4" descr="09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73288"/>
            <a:ext cx="3810000" cy="3802062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 Latent Heat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/>
              <a:t>L is the </a:t>
            </a:r>
            <a:r>
              <a:rPr lang="en-US" altLang="en-US" i="1"/>
              <a:t>specific</a:t>
            </a:r>
            <a:r>
              <a:rPr lang="en-US" altLang="en-US"/>
              <a:t> </a:t>
            </a:r>
            <a:r>
              <a:rPr lang="en-US" altLang="en-US" i="1"/>
              <a:t>latent heat</a:t>
            </a:r>
            <a:r>
              <a:rPr lang="en-US" altLang="en-US"/>
              <a:t> of the substance</a:t>
            </a:r>
          </a:p>
          <a:p>
            <a:pPr lvl="1" eaLnBrk="1" hangingPunct="1"/>
            <a:r>
              <a:rPr lang="en-US" altLang="en-US"/>
              <a:t>Latent means hidden</a:t>
            </a:r>
          </a:p>
          <a:p>
            <a:pPr lvl="1" eaLnBrk="1" hangingPunct="1"/>
            <a:r>
              <a:rPr lang="en-US" altLang="en-US"/>
              <a:t>L depends on the substance and the nature of the phase change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733800" y="4648200"/>
          <a:ext cx="17526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431640" imgH="393480" progId="Equation.3">
                  <p:embed/>
                </p:oleObj>
              </mc:Choice>
              <mc:Fallback>
                <p:oleObj name="Equation" r:id="rId3" imgW="431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1752600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Latent Heat, cont.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 units of latent heat are J / kg</a:t>
            </a:r>
          </a:p>
          <a:p>
            <a:pPr eaLnBrk="1" hangingPunct="1"/>
            <a:r>
              <a:rPr lang="en-US" altLang="en-US" i="1"/>
              <a:t>Latent heat of fusion</a:t>
            </a:r>
            <a:r>
              <a:rPr lang="en-US" altLang="en-US"/>
              <a:t>, L</a:t>
            </a:r>
            <a:r>
              <a:rPr lang="en-US" altLang="en-US" baseline="-25000"/>
              <a:t>f</a:t>
            </a:r>
            <a:r>
              <a:rPr lang="en-US" altLang="en-US"/>
              <a:t>, is used for melting or freezing</a:t>
            </a:r>
          </a:p>
          <a:p>
            <a:pPr eaLnBrk="1" hangingPunct="1"/>
            <a:r>
              <a:rPr lang="en-US" altLang="en-US" i="1"/>
              <a:t>Latent heat of vaporization</a:t>
            </a:r>
            <a:r>
              <a:rPr lang="en-US" altLang="en-US"/>
              <a:t>, L</a:t>
            </a:r>
            <a:r>
              <a:rPr lang="en-US" altLang="en-US" baseline="-25000"/>
              <a:t>v</a:t>
            </a:r>
            <a:r>
              <a:rPr lang="en-US" altLang="en-US"/>
              <a:t>, is used for vaporising or condensing</a:t>
            </a:r>
            <a:endParaRPr lang="en-US" altLang="en-US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The specific latent heat of fusion of a substance is the quantity of thermal energy required to convert, at constant temperature,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A.	a solid to a liquid.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B.	unit mass of solid to liquid.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C.	a liquid to a solid.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D.	unit mass of liquid to solid.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Sublimation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substances will go directly from solid to gaseous phase</a:t>
            </a:r>
          </a:p>
          <a:p>
            <a:pPr lvl="1" eaLnBrk="1" hangingPunct="1"/>
            <a:r>
              <a:rPr lang="en-US" altLang="en-US"/>
              <a:t>Without passing through the liquid phase</a:t>
            </a:r>
          </a:p>
          <a:p>
            <a:pPr eaLnBrk="1" hangingPunct="1"/>
            <a:r>
              <a:rPr lang="en-US" altLang="en-US"/>
              <a:t>This process is called </a:t>
            </a:r>
            <a:r>
              <a:rPr lang="en-US" altLang="en-US" i="1"/>
              <a:t>sublimation</a:t>
            </a:r>
            <a:endParaRPr lang="en-US" altLang="en-US"/>
          </a:p>
          <a:p>
            <a:pPr lvl="1" eaLnBrk="1" hangingPunct="1"/>
            <a:r>
              <a:rPr lang="en-US" altLang="en-US"/>
              <a:t>There will be a latent heat of sublimation associated with this phase change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Vaporisation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There are two different processes by which liquids can change to gases</a:t>
            </a:r>
          </a:p>
          <a:p>
            <a:pPr lvl="1" eaLnBrk="1" hangingPunct="1"/>
            <a:r>
              <a:rPr lang="en-US" altLang="en-US"/>
              <a:t>Boiling</a:t>
            </a:r>
          </a:p>
          <a:p>
            <a:pPr lvl="1" eaLnBrk="1" hangingPunct="1"/>
            <a:r>
              <a:rPr lang="en-US" altLang="en-US"/>
              <a:t>Evaporation</a:t>
            </a:r>
          </a:p>
          <a:p>
            <a:pPr lvl="2" eaLnBrk="1" hangingPunct="1"/>
            <a:r>
              <a:rPr lang="en-US" altLang="en-US"/>
              <a:t>Rate increased by</a:t>
            </a:r>
          </a:p>
          <a:p>
            <a:pPr lvl="3" eaLnBrk="1" hangingPunct="1"/>
            <a:r>
              <a:rPr lang="en-US" altLang="en-US"/>
              <a:t>Increasing surface area</a:t>
            </a:r>
          </a:p>
          <a:p>
            <a:pPr lvl="3" eaLnBrk="1" hangingPunct="1"/>
            <a:r>
              <a:rPr lang="en-US" altLang="en-US"/>
              <a:t>Increasing air movement across surface</a:t>
            </a:r>
          </a:p>
          <a:p>
            <a:pPr lvl="3" eaLnBrk="1" hangingPunct="1"/>
            <a:r>
              <a:rPr lang="en-US" altLang="en-US"/>
              <a:t>Increasing temperature of liquid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Which of the following will </a:t>
            </a:r>
            <a:r>
              <a:rPr lang="en-US" altLang="en-US" b="1"/>
              <a:t>not</a:t>
            </a:r>
            <a:r>
              <a:rPr lang="en-US" altLang="en-US"/>
              <a:t> affect the rate of evaporation of a liquid?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A.	The temperature of the liquid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B.	The surface area of the liquid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C.	The mass of the liquid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D.	Convection currents of air above the liquid surface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 of Ice to Steam</a:t>
            </a:r>
          </a:p>
        </p:txBody>
      </p:sp>
      <p:pic>
        <p:nvPicPr>
          <p:cNvPr id="46083" name="Picture 3" descr="1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9763"/>
            <a:ext cx="8964612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Warming Ice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5105400" cy="4535487"/>
          </a:xfrm>
        </p:spPr>
        <p:txBody>
          <a:bodyPr/>
          <a:lstStyle/>
          <a:p>
            <a:pPr eaLnBrk="1" hangingPunct="1"/>
            <a:r>
              <a:rPr lang="en-US" altLang="en-US" sz="3000"/>
              <a:t>Start with one gram of ice at –30.0º C</a:t>
            </a:r>
          </a:p>
          <a:p>
            <a:pPr eaLnBrk="1" hangingPunct="1"/>
            <a:r>
              <a:rPr lang="en-US" altLang="en-US" sz="3000"/>
              <a:t>During A, the temperature of the ice changes from –30.0º C to 0º C</a:t>
            </a:r>
          </a:p>
          <a:p>
            <a:pPr eaLnBrk="1" hangingPunct="1"/>
            <a:r>
              <a:rPr lang="en-US" altLang="en-US" sz="3000"/>
              <a:t>Use Q = m c ΔT</a:t>
            </a:r>
          </a:p>
          <a:p>
            <a:pPr eaLnBrk="1" hangingPunct="1"/>
            <a:r>
              <a:rPr lang="en-US" altLang="en-US" sz="3000"/>
              <a:t>Will add 62.7 J of energy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1295400"/>
          <a:ext cx="29591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hoto Editor Photo" r:id="rId3" imgW="1286055" imgH="2219635" progId="MSPhotoEd.3">
                  <p:embed/>
                </p:oleObj>
              </mc:Choice>
              <mc:Fallback>
                <p:oleObj name="Photo Editor Photo" r:id="rId3" imgW="1286055" imgH="221963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95910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Melting Ice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459287"/>
          </a:xfrm>
        </p:spPr>
        <p:txBody>
          <a:bodyPr/>
          <a:lstStyle/>
          <a:p>
            <a:pPr eaLnBrk="1" hangingPunct="1"/>
            <a:r>
              <a:rPr lang="en-US" altLang="en-US" sz="2600"/>
              <a:t>Once at 0º C, the phase change (melting) starts</a:t>
            </a:r>
          </a:p>
          <a:p>
            <a:pPr eaLnBrk="1" hangingPunct="1"/>
            <a:r>
              <a:rPr lang="en-US" altLang="en-US" sz="2600"/>
              <a:t>The temperature stays the same although energy is still being added</a:t>
            </a:r>
          </a:p>
          <a:p>
            <a:pPr eaLnBrk="1" hangingPunct="1"/>
            <a:r>
              <a:rPr lang="en-US" altLang="en-US" sz="2600"/>
              <a:t>Use Q = m L</a:t>
            </a:r>
            <a:r>
              <a:rPr lang="en-US" altLang="en-US" sz="2600" baseline="-25000"/>
              <a:t>f</a:t>
            </a:r>
            <a:r>
              <a:rPr lang="en-US" altLang="en-US" sz="2600"/>
              <a:t> </a:t>
            </a:r>
          </a:p>
          <a:p>
            <a:pPr eaLnBrk="1" hangingPunct="1"/>
            <a:r>
              <a:rPr lang="en-US" altLang="en-US" sz="2600"/>
              <a:t>Needs 333 J of energy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715000" y="762000"/>
          <a:ext cx="26797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Photo Editor Photo" r:id="rId3" imgW="1219370" imgH="2600000" progId="MSPhotoEd.3">
                  <p:embed/>
                </p:oleObj>
              </mc:Choice>
              <mc:Fallback>
                <p:oleObj name="Photo Editor Photo" r:id="rId3" imgW="1219370" imgH="26000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6797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Warming Water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Between 0º C and 100º C, the material is liquid and no phase changes take place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Energy added increases the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Use Q = m c ΔT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419 J of energy are added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248400" y="838200"/>
          <a:ext cx="25908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Photo Editor Photo" r:id="rId3" imgW="1886213" imgH="4304762" progId="MSPhotoEd.3">
                  <p:embed/>
                </p:oleObj>
              </mc:Choice>
              <mc:Fallback>
                <p:oleObj name="Photo Editor Photo" r:id="rId3" imgW="1886213" imgH="430476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25908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Liquid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Has a definite volume</a:t>
            </a:r>
          </a:p>
          <a:p>
            <a:pPr eaLnBrk="1" hangingPunct="1"/>
            <a:r>
              <a:rPr lang="en-US" altLang="en-US" sz="2400"/>
              <a:t>No definite shape</a:t>
            </a:r>
          </a:p>
          <a:p>
            <a:pPr eaLnBrk="1" hangingPunct="1"/>
            <a:r>
              <a:rPr lang="en-US" altLang="en-US" sz="2400"/>
              <a:t>Exists at a higher temperature than solids</a:t>
            </a:r>
          </a:p>
          <a:p>
            <a:pPr eaLnBrk="1" hangingPunct="1"/>
            <a:r>
              <a:rPr lang="en-US" altLang="en-US" sz="2400"/>
              <a:t>The molecules “wander” through the liquid in a random fashion</a:t>
            </a:r>
          </a:p>
          <a:p>
            <a:pPr lvl="1" eaLnBrk="1" hangingPunct="1"/>
            <a:r>
              <a:rPr lang="en-US" altLang="en-US" sz="2000"/>
              <a:t>The intermolecular forces are not strong enough to keep the molecules in a fixed position</a:t>
            </a:r>
          </a:p>
        </p:txBody>
      </p:sp>
      <p:pic>
        <p:nvPicPr>
          <p:cNvPr id="18436" name="Picture 4" descr="0902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7013" y="2017713"/>
            <a:ext cx="3486150" cy="41148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Boiling Water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At 100º C, a phase change occurs (boiling)</a:t>
            </a:r>
          </a:p>
          <a:p>
            <a:pPr eaLnBrk="1" hangingPunct="1"/>
            <a:r>
              <a:rPr lang="en-US" altLang="en-US" sz="2800"/>
              <a:t>Temperature does not change</a:t>
            </a:r>
          </a:p>
          <a:p>
            <a:pPr eaLnBrk="1" hangingPunct="1"/>
            <a:r>
              <a:rPr lang="en-US" altLang="en-US" sz="2800"/>
              <a:t>Use Q = m L</a:t>
            </a:r>
            <a:r>
              <a:rPr lang="en-US" altLang="en-US" sz="2800" baseline="-25000"/>
              <a:t>v</a:t>
            </a:r>
            <a:r>
              <a:rPr lang="en-US" altLang="en-US" sz="2800"/>
              <a:t> </a:t>
            </a:r>
          </a:p>
          <a:p>
            <a:pPr eaLnBrk="1" hangingPunct="1"/>
            <a:r>
              <a:rPr lang="en-US" altLang="en-US" sz="2800"/>
              <a:t>2 260 J of energy are needed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145088" y="2849563"/>
          <a:ext cx="381000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Photo Editor Photo" r:id="rId3" imgW="6400000" imgH="4114286" progId="MSPhotoEd.3">
                  <p:embed/>
                </p:oleObj>
              </mc:Choice>
              <mc:Fallback>
                <p:oleObj name="Photo Editor Photo" r:id="rId3" imgW="6400000" imgH="41142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849563"/>
                        <a:ext cx="3810000" cy="244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Heating Steam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2181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After all the water is converted to steam, the steam will heat 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No phase change occurs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 added energy goes to increasing the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Use Q = m c ΔT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To raise the temperature of the steam to 120°, 40.2 J of energy are needed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7239000" y="533400"/>
          <a:ext cx="14097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Photo Editor Photo" r:id="rId3" imgW="1028844" imgH="4447619" progId="MSPhotoEd.3">
                  <p:embed/>
                </p:oleObj>
              </mc:Choice>
              <mc:Fallback>
                <p:oleObj name="Photo Editor Photo" r:id="rId3" imgW="1028844" imgH="444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"/>
                        <a:ext cx="14097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/>
              <a:t>Temperature is the </a:t>
            </a:r>
            <a:r>
              <a:rPr lang="en-US" altLang="en-US" sz="2800" b="1"/>
              <a:t>only</a:t>
            </a:r>
            <a:r>
              <a:rPr lang="en-US" altLang="en-US" sz="2800"/>
              <a:t> property that determines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A.	the total internal energy of a substance.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B.	the phase (state) of a substance.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C.	the direction of thermal energy transfer between two bodies in thermal contact.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D.	the process by which a body loses thermal energy to the surroundings.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 mole of any material contains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or molecules.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is known as Avogadro’s number.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It’s like going to the doughnut shop and ordering a dozen.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 mole of carbon doesn’t have the same mass as a mole of neon, just like a dozen doughnut holes won’t have the same mass as a dozen bear claws.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3886200"/>
            <a:ext cx="7772400" cy="2246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i="1" dirty="0"/>
              <a:t>n</a:t>
            </a:r>
            <a:r>
              <a:rPr lang="en-US" altLang="en-US" sz="2800" dirty="0"/>
              <a:t> is the number of moles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dirty="0"/>
              <a:t>N</a:t>
            </a:r>
            <a:r>
              <a:rPr lang="en-US" altLang="en-US" sz="2800" dirty="0"/>
              <a:t> is the number of molecules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dirty="0"/>
              <a:t>N</a:t>
            </a:r>
            <a:r>
              <a:rPr lang="en-US" altLang="en-US" sz="2800" i="1" baseline="-25000" dirty="0"/>
              <a:t>A</a:t>
            </a:r>
            <a:r>
              <a:rPr lang="en-US" altLang="en-US" sz="2800" dirty="0"/>
              <a:t> is Avogadro’s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33800" y="2438400"/>
                <a:ext cx="1211807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38400"/>
                <a:ext cx="1211807" cy="844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960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Ideal Gas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gas does not have a fixed volume or pressure</a:t>
            </a:r>
          </a:p>
          <a:p>
            <a:pPr eaLnBrk="1" hangingPunct="1"/>
            <a:r>
              <a:rPr lang="en-US" altLang="en-US"/>
              <a:t>In a container, the gas expands to fill the container</a:t>
            </a:r>
          </a:p>
          <a:p>
            <a:pPr eaLnBrk="1" hangingPunct="1"/>
            <a:r>
              <a:rPr lang="en-US" altLang="en-US"/>
              <a:t>Most gases at room temperature and pressure behave approximately as an ideal gas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Characteristics of an Ideal Gas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Collection of atoms or molecules that move randomly</a:t>
            </a:r>
          </a:p>
          <a:p>
            <a:pPr eaLnBrk="1" hangingPunct="1"/>
            <a:r>
              <a:rPr lang="en-US" altLang="en-US"/>
              <a:t>Exert no long-range force on one another</a:t>
            </a:r>
          </a:p>
          <a:p>
            <a:pPr eaLnBrk="1" hangingPunct="1"/>
            <a:r>
              <a:rPr lang="en-US" altLang="en-US"/>
              <a:t>Each particle is individually point-like</a:t>
            </a:r>
          </a:p>
          <a:p>
            <a:pPr lvl="1" eaLnBrk="1" hangingPunct="1"/>
            <a:r>
              <a:rPr lang="en-US" altLang="en-US"/>
              <a:t>Occupying a negligible volume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Kinetic Theory of Gases – Assumptions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number of molecules in the gas is large and the average separation between them is large compared to their dimensions</a:t>
            </a:r>
          </a:p>
          <a:p>
            <a:pPr eaLnBrk="1" hangingPunct="1"/>
            <a:r>
              <a:rPr lang="en-US" altLang="en-US"/>
              <a:t>The molecules obey Newton’s laws of motion, but as a whole they move randomly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Kinetic Theory of Gases – Assumptions, cont.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molecules interact only by short-range forces during elastic collisions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molecules make elastic collisions with the walls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gas under consideration is a pure substance, all the molecules are identical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Pressure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force exerted by a fluid on a submerged object at any point if perpendicular to the surface of the object</a:t>
            </a:r>
          </a:p>
          <a:p>
            <a:pPr eaLnBrk="1" hangingPunct="1"/>
            <a:endParaRPr lang="en-US" altLang="en-US" sz="280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752600" y="5105400"/>
          <a:ext cx="30495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1269720" imgH="393480" progId="Equation.3">
                  <p:embed/>
                </p:oleObj>
              </mc:Choice>
              <mc:Fallback>
                <p:oleObj name="Equation" r:id="rId3" imgW="12697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304958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 descr="0908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075" y="2017713"/>
            <a:ext cx="3248025" cy="41148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/>
              <a:t>Has no definite volume</a:t>
            </a:r>
          </a:p>
          <a:p>
            <a:pPr eaLnBrk="1" hangingPunct="1"/>
            <a:r>
              <a:rPr lang="en-US" altLang="en-US"/>
              <a:t>Has no definite shape</a:t>
            </a:r>
          </a:p>
          <a:p>
            <a:pPr eaLnBrk="1" hangingPunct="1"/>
            <a:r>
              <a:rPr lang="en-US" altLang="en-US"/>
              <a:t>Molecules are in constant random motion</a:t>
            </a:r>
          </a:p>
          <a:p>
            <a:pPr eaLnBrk="1" hangingPunct="1"/>
            <a:r>
              <a:rPr lang="en-US" altLang="en-US"/>
              <a:t>The molecules exert only weak forces on each other</a:t>
            </a:r>
          </a:p>
          <a:p>
            <a:pPr eaLnBrk="1" hangingPunct="1"/>
            <a:r>
              <a:rPr lang="en-US" altLang="en-US"/>
              <a:t>Average distance between molecules is large compared to the size of the molecules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Pressure of an Ideal Gas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The pressure is proportional to the number of molecules per unit volume and to the average translational kinetic energy of a molecule</a:t>
            </a:r>
          </a:p>
          <a:p>
            <a:endParaRPr lang="en-US" altLang="en-US" sz="2400" dirty="0"/>
          </a:p>
        </p:txBody>
      </p:sp>
      <p:pic>
        <p:nvPicPr>
          <p:cNvPr id="40968" name="Picture 8" descr="10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87575"/>
            <a:ext cx="381000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7800" y="4800600"/>
                <a:ext cx="300702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800600"/>
                <a:ext cx="3007028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726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Pressure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Pressure can be increased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Increasing the number of molecules per unit volume in the container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Increasing the average translational kinetic energy of the molecules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Increasing the temperature of the gas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Molecular Interpretation of Temperature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535487"/>
          </a:xfrm>
        </p:spPr>
        <p:txBody>
          <a:bodyPr/>
          <a:lstStyle/>
          <a:p>
            <a:r>
              <a:rPr lang="en-US" altLang="en-US" dirty="0"/>
              <a:t>Temperature is proportional to the average kinetic energy of the molecules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endParaRPr lang="en-US" altLang="en-US" dirty="0"/>
          </a:p>
          <a:p>
            <a:pPr>
              <a:buFont typeface="Wingdings" pitchFamily="2" charset="2"/>
              <a:buNone/>
            </a:pPr>
            <a:r>
              <a:rPr lang="en-US" altLang="en-US" dirty="0"/>
              <a:t>							</a:t>
            </a:r>
          </a:p>
          <a:p>
            <a:pPr marL="0" indent="0">
              <a:buNone/>
            </a:pPr>
            <a:endParaRPr lang="en-US" altLang="en-US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21842"/>
              </p:ext>
            </p:extLst>
          </p:nvPr>
        </p:nvGraphicFramePr>
        <p:xfrm>
          <a:off x="2890838" y="3200400"/>
          <a:ext cx="26003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Equation" r:id="rId3" imgW="927000" imgH="393480" progId="Equation.3">
                  <p:embed/>
                </p:oleObj>
              </mc:Choice>
              <mc:Fallback>
                <p:oleObj name="Equation" r:id="rId3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200400"/>
                        <a:ext cx="2600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844561"/>
              </p:ext>
            </p:extLst>
          </p:nvPr>
        </p:nvGraphicFramePr>
        <p:xfrm>
          <a:off x="2209800" y="4724400"/>
          <a:ext cx="38877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38877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456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The kelvin temperature of an object is a measure of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A.	the total energy of the molecules of the object.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B.	the total kinetic energy of the molecules of the object.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C.	the maximum energy of the molecules of the object.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D.	the average kinetic energy of the molecules of the object.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Internal Energy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 a monatomic gas, the KE is the only type of energy the molecules can have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total internal energy of an ideal gas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 a polyatomic gas, additional possibilities for contributions to the internal energy are rotational and vibrational energy in the molecules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09338"/>
              </p:ext>
            </p:extLst>
          </p:nvPr>
        </p:nvGraphicFramePr>
        <p:xfrm>
          <a:off x="6764338" y="3048000"/>
          <a:ext cx="15652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3" imgW="634680" imgH="393480" progId="Equation.3">
                  <p:embed/>
                </p:oleObj>
              </mc:Choice>
              <mc:Fallback>
                <p:oleObj name="Equation" r:id="rId3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3048000"/>
                        <a:ext cx="156527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286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 of the Molecules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Expressed as the </a:t>
            </a:r>
            <a:r>
              <a:rPr lang="en-US" altLang="en-US" sz="2800" i="1" dirty="0"/>
              <a:t>root-mean-square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rms</a:t>
            </a:r>
            <a:r>
              <a:rPr lang="en-US" altLang="en-US" sz="2800" dirty="0"/>
              <a:t>) speed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						   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At a given temperature, lighter molecules move faster, on average, than heavier 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Lighter molecules can more easily reach escape speed from the earth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152791"/>
              </p:ext>
            </p:extLst>
          </p:nvPr>
        </p:nvGraphicFramePr>
        <p:xfrm>
          <a:off x="1962150" y="2971800"/>
          <a:ext cx="45942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Equation" r:id="rId3" imgW="1892160" imgH="469800" progId="Equation.3">
                  <p:embed/>
                </p:oleObj>
              </mc:Choice>
              <mc:Fallback>
                <p:oleObj name="Equation" r:id="rId3" imgW="1892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2971800"/>
                        <a:ext cx="459422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058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Ideal Gas Law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PV = n R T</a:t>
            </a:r>
          </a:p>
          <a:p>
            <a:pPr lvl="1" eaLnBrk="1" hangingPunct="1"/>
            <a:r>
              <a:rPr lang="en-US" altLang="en-US"/>
              <a:t>R is the </a:t>
            </a:r>
            <a:r>
              <a:rPr lang="en-US" altLang="en-US" i="1"/>
              <a:t>Universal Gas Constant</a:t>
            </a:r>
            <a:endParaRPr lang="en-US" altLang="en-US"/>
          </a:p>
          <a:p>
            <a:pPr lvl="1" eaLnBrk="1" hangingPunct="1"/>
            <a:r>
              <a:rPr lang="en-US" altLang="en-US"/>
              <a:t>R = 8.31 J / mole</a:t>
            </a:r>
            <a:r>
              <a:rPr lang="en-US" altLang="en-US" baseline="30000"/>
              <a:t>.</a:t>
            </a:r>
            <a:r>
              <a:rPr lang="en-US" altLang="en-US"/>
              <a:t>K</a:t>
            </a:r>
          </a:p>
          <a:p>
            <a:pPr lvl="1" eaLnBrk="1" hangingPunct="1"/>
            <a:r>
              <a:rPr lang="en-US" altLang="en-US"/>
              <a:t>R = 0.0821 L</a:t>
            </a:r>
            <a:r>
              <a:rPr lang="en-US" altLang="en-US" baseline="30000"/>
              <a:t>. </a:t>
            </a:r>
            <a:r>
              <a:rPr lang="en-US" altLang="en-US"/>
              <a:t>atm / mole</a:t>
            </a:r>
            <a:r>
              <a:rPr lang="en-US" altLang="en-US" baseline="30000"/>
              <a:t>.</a:t>
            </a:r>
            <a:r>
              <a:rPr lang="en-US" altLang="en-US"/>
              <a:t>K</a:t>
            </a:r>
          </a:p>
          <a:p>
            <a:pPr lvl="1" eaLnBrk="1" hangingPunct="1"/>
            <a:r>
              <a:rPr lang="en-US" altLang="en-US"/>
              <a:t>Is the equation of state for an ideal gas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in a Gas Cylinder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7703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gas is contained in a cylinder with a moveable piston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gas occupies a volume V and exerts pressure P on the walls of the cylinder and on the piston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359525" y="2017713"/>
          <a:ext cx="13795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Photo Editor Photo" r:id="rId3" imgW="2352381" imgH="7020905" progId="MSPhotoEd.3">
                  <p:embed/>
                </p:oleObj>
              </mc:Choice>
              <mc:Fallback>
                <p:oleObj name="Photo Editor Photo" r:id="rId3" imgW="2352381" imgH="702090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2017713"/>
                        <a:ext cx="1379538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in a Gas Cylinder, cont.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force is applied to slowly compress the gas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Pressure and temperature increase</a:t>
            </a:r>
            <a:endParaRPr lang="en-US" altLang="en-US" sz="2000"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This is the work done </a:t>
            </a:r>
            <a:r>
              <a:rPr lang="en-US" altLang="en-US" sz="2000" i="1"/>
              <a:t>on</a:t>
            </a:r>
            <a:r>
              <a:rPr lang="en-US" altLang="en-US" sz="2000"/>
              <a:t> the gas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 gas expands, pushing a piston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Pressure and temperature decrease</a:t>
            </a:r>
            <a:endParaRPr lang="en-US" altLang="en-US" sz="2000"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This is the work done </a:t>
            </a:r>
            <a:r>
              <a:rPr lang="en-US" altLang="en-US" sz="2000" i="1"/>
              <a:t>by</a:t>
            </a:r>
            <a:r>
              <a:rPr lang="en-US" altLang="en-US" sz="2000"/>
              <a:t> the gas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56324" name="Picture 4" descr="12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363" y="2017713"/>
            <a:ext cx="3219450" cy="4114800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A fixed quantity of an ideal gas is compressed at constant temperature. The best explanation for the increase in pressure is that the molecules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A.	are moving faster.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B.	are colliding more frequently with the container walls.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C.	exert greater forces on each other.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D.	are colliding more frequently with each other.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Plasma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Matter heated to a very high temperature</a:t>
            </a:r>
          </a:p>
          <a:p>
            <a:pPr eaLnBrk="1" hangingPunct="1"/>
            <a:r>
              <a:rPr lang="en-US" altLang="en-US"/>
              <a:t>Many of the electrons are freed from the nucleus</a:t>
            </a:r>
          </a:p>
          <a:p>
            <a:pPr eaLnBrk="1" hangingPunct="1"/>
            <a:r>
              <a:rPr lang="en-US" altLang="en-US"/>
              <a:t>Result is a collection of free, electrically charged ions</a:t>
            </a:r>
          </a:p>
          <a:p>
            <a:pPr eaLnBrk="1" hangingPunct="1"/>
            <a:r>
              <a:rPr lang="en-US" altLang="en-US"/>
              <a:t>Plasmas exist inside stars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groups of 2 or 3, take turns sharing about the SHAPE and VOLUME of </a:t>
            </a:r>
          </a:p>
          <a:p>
            <a:pPr lvl="1"/>
            <a:r>
              <a:rPr lang="en-US" dirty="0"/>
              <a:t>Solids</a:t>
            </a:r>
          </a:p>
          <a:p>
            <a:pPr lvl="1"/>
            <a:r>
              <a:rPr lang="en-US" dirty="0"/>
              <a:t>Liquids</a:t>
            </a:r>
          </a:p>
          <a:p>
            <a:pPr lvl="1"/>
            <a:r>
              <a:rPr lang="en-US" dirty="0"/>
              <a:t>Gases</a:t>
            </a:r>
          </a:p>
        </p:txBody>
      </p:sp>
    </p:spTree>
    <p:extLst>
      <p:ext uri="{BB962C8B-B14F-4D97-AF65-F5344CB8AC3E}">
        <p14:creationId xmlns:p14="http://schemas.microsoft.com/office/powerpoint/2010/main" val="285739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two objects of different temperatures are placed in thermal contact, the temperature of the warmer decreases and the temperature of the cooler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energy exchange ceases when the objects reach thermal equilibrium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concept of energy was broadened from just mechanical to include internal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Made Conservation of Energy a universal law of nature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Heat Compared to </a:t>
            </a:r>
            <a:br>
              <a:rPr lang="en-US" altLang="en-US"/>
            </a:br>
            <a:r>
              <a:rPr lang="en-US" altLang="en-US"/>
              <a:t>Internal Energy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to distinguish between them</a:t>
            </a:r>
          </a:p>
          <a:p>
            <a:pPr lvl="1" eaLnBrk="1" hangingPunct="1"/>
            <a:r>
              <a:rPr lang="en-US" altLang="en-US"/>
              <a:t>They are not interchangeable</a:t>
            </a:r>
          </a:p>
          <a:p>
            <a:pPr eaLnBrk="1" hangingPunct="1"/>
            <a:r>
              <a:rPr lang="en-US" altLang="en-US"/>
              <a:t>They mean very different things when used in physics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1149</TotalTime>
  <Words>1952</Words>
  <Application>Microsoft Office PowerPoint</Application>
  <PresentationFormat>On-screen Show (4:3)</PresentationFormat>
  <Paragraphs>287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</vt:lpstr>
      <vt:lpstr>Cambria Math</vt:lpstr>
      <vt:lpstr>Symbol</vt:lpstr>
      <vt:lpstr>Tahoma</vt:lpstr>
      <vt:lpstr>Verdana</vt:lpstr>
      <vt:lpstr>Wingdings</vt:lpstr>
      <vt:lpstr>Blends</vt:lpstr>
      <vt:lpstr>Equation</vt:lpstr>
      <vt:lpstr>Photo Editor Photo</vt:lpstr>
      <vt:lpstr> College Physics,  Chapter 10  Standard Level Physics,   Chapter 3</vt:lpstr>
      <vt:lpstr>States of Matter</vt:lpstr>
      <vt:lpstr>Solids</vt:lpstr>
      <vt:lpstr>Liquid</vt:lpstr>
      <vt:lpstr>Gas</vt:lpstr>
      <vt:lpstr>Plasma</vt:lpstr>
      <vt:lpstr>PowerPoint Presentation</vt:lpstr>
      <vt:lpstr>Energy Transfer</vt:lpstr>
      <vt:lpstr>Heat Compared to  Internal Energy</vt:lpstr>
      <vt:lpstr>Internal Energy</vt:lpstr>
      <vt:lpstr>Heat</vt:lpstr>
      <vt:lpstr>Methods of Heat Transfer</vt:lpstr>
      <vt:lpstr>Thermal Equilibrium</vt:lpstr>
      <vt:lpstr>Thermometers</vt:lpstr>
      <vt:lpstr>Celsius Scale</vt:lpstr>
      <vt:lpstr>Kelvin Scale</vt:lpstr>
      <vt:lpstr>Pressure-Temperature Graph</vt:lpstr>
      <vt:lpstr>Comparing Temperature Scales</vt:lpstr>
      <vt:lpstr>Converting Among Temperature Scales</vt:lpstr>
      <vt:lpstr>Example</vt:lpstr>
      <vt:lpstr>Thermal Capacity</vt:lpstr>
      <vt:lpstr>Specific Heat Capacity</vt:lpstr>
      <vt:lpstr>Units of Specific Heat</vt:lpstr>
      <vt:lpstr>Heat and Specific Heat</vt:lpstr>
      <vt:lpstr>Example</vt:lpstr>
      <vt:lpstr>Calorimeter</vt:lpstr>
      <vt:lpstr>Calorimetry</vt:lpstr>
      <vt:lpstr>Calorimetry with More Than Two Materials</vt:lpstr>
      <vt:lpstr>Phase Changes</vt:lpstr>
      <vt:lpstr>Specific Latent Heat</vt:lpstr>
      <vt:lpstr>Latent Heat, cont.</vt:lpstr>
      <vt:lpstr>Example</vt:lpstr>
      <vt:lpstr>Sublimation</vt:lpstr>
      <vt:lpstr>Vaporisation</vt:lpstr>
      <vt:lpstr>Example</vt:lpstr>
      <vt:lpstr>Graph of Ice to Steam</vt:lpstr>
      <vt:lpstr>Warming Ice</vt:lpstr>
      <vt:lpstr>Melting Ice</vt:lpstr>
      <vt:lpstr>Warming Water</vt:lpstr>
      <vt:lpstr>Boiling Water</vt:lpstr>
      <vt:lpstr>Heating Steam</vt:lpstr>
      <vt:lpstr>Example</vt:lpstr>
      <vt:lpstr>The Mole</vt:lpstr>
      <vt:lpstr>The Mole</vt:lpstr>
      <vt:lpstr>Ideal Gas</vt:lpstr>
      <vt:lpstr>Characteristics of an Ideal Gas</vt:lpstr>
      <vt:lpstr>Kinetic Theory of Gases – Assumptions</vt:lpstr>
      <vt:lpstr>Kinetic Theory of Gases – Assumptions, cont.</vt:lpstr>
      <vt:lpstr>Pressure</vt:lpstr>
      <vt:lpstr>Pressure of an Ideal Gas</vt:lpstr>
      <vt:lpstr>Pressure</vt:lpstr>
      <vt:lpstr>Molecular Interpretation of Temperature</vt:lpstr>
      <vt:lpstr>Example</vt:lpstr>
      <vt:lpstr>Internal Energy</vt:lpstr>
      <vt:lpstr>Speed of the Molecules</vt:lpstr>
      <vt:lpstr>Ideal Gas Law</vt:lpstr>
      <vt:lpstr>Work in a Gas Cylinder</vt:lpstr>
      <vt:lpstr>Work in a Gas Cylinder, cont.</vt:lpstr>
      <vt:lpstr>Example</vt:lpstr>
    </vt:vector>
  </TitlesOfParts>
  <Company>Next Step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Marilyn Akins</dc:creator>
  <cp:lastModifiedBy>David Miles</cp:lastModifiedBy>
  <cp:revision>33</cp:revision>
  <dcterms:created xsi:type="dcterms:W3CDTF">2002-08-10T03:33:57Z</dcterms:created>
  <dcterms:modified xsi:type="dcterms:W3CDTF">2016-11-29T05:56:14Z</dcterms:modified>
</cp:coreProperties>
</file>