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0" r:id="rId2"/>
    <p:sldId id="262" r:id="rId3"/>
    <p:sldId id="265" r:id="rId4"/>
    <p:sldId id="264" r:id="rId5"/>
    <p:sldId id="267" r:id="rId6"/>
    <p:sldId id="268" r:id="rId7"/>
    <p:sldId id="261" r:id="rId8"/>
    <p:sldId id="259" r:id="rId9"/>
    <p:sldId id="269" r:id="rId10"/>
    <p:sldId id="270" r:id="rId11"/>
    <p:sldId id="258" r:id="rId12"/>
    <p:sldId id="273" r:id="rId13"/>
    <p:sldId id="257" r:id="rId14"/>
    <p:sldId id="277" r:id="rId15"/>
    <p:sldId id="278" r:id="rId16"/>
    <p:sldId id="276" r:id="rId17"/>
    <p:sldId id="272" r:id="rId18"/>
    <p:sldId id="271" r:id="rId19"/>
    <p:sldId id="275" r:id="rId20"/>
    <p:sldId id="274" r:id="rId2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3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2EA03E3-E976-4D37-9B50-3050ED20F3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5727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F39715-86D1-498D-A9ED-79C000922F5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02A17D-BFAE-4AF4-B988-E231F0841CE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B92657-86EA-4974-BA73-52DE018C950E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E97E50-51B4-4551-8BD7-59FB0B2606AD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264C98-6698-42BC-8B31-1B1DE9F98C32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CEE201-D620-4E48-9A35-69F68D36FC2E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5B3BC1-3B22-4AB7-A967-241C87B4DCD3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1FD3E4-01D4-4262-823D-C90341628367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02C7D0-6E1F-4A92-9B92-C16DF0C4F279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70CD39-26B6-4153-9E42-219B288EA2F5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DF4BF1-21E7-4ADF-91EE-7F2AC8DE009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7D9EB9-9548-41EF-8F58-1D20031E42F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C3DC93-BAE5-446D-9135-88F3973CB7B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5A714A-5D1A-491E-999F-AFEBDF21E53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43886F-2004-45CB-8EF8-6DD8E6BFEE3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BDB065-4E98-4C34-96BD-42B07990E54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3E7107-035B-4712-B4D8-04B10191EEC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A4EF1F-9A5B-4D38-875D-EEC02C8DC0B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7643CE-207B-41C1-A5E1-8319255D47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5971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8F0AC-DE38-4D2C-AAE5-EC407E83B2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95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610288-58E5-423F-845D-073F2A725B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3365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5B799-2E45-4179-8E24-1FCB77A607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4437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EAC1DA-48C6-45F2-A6CC-04D2749E82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9838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923D8-13F2-4FCD-BB2F-E1BBF8D0C7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683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BD91A4-859C-4B9F-9F49-99FC1E0A4C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649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50854-5671-4991-A77A-F061EEFE17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518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EA17B2-D342-4945-B306-5150C8565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5812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A8CA6-02B6-42B8-B28C-0D0AD93987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752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9609D-3B1B-4721-95E4-B59498F600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71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6AD2FCF-01DB-4E01-9267-70A2A0B16E2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28575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THERMOCHEMISTRY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calormt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019800" y="2057400"/>
            <a:ext cx="31242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3600" b="1">
                <a:solidFill>
                  <a:srgbClr val="0000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 Bomb Calorimeter</a:t>
            </a:r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6096000" y="838200"/>
            <a:ext cx="28194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 Cheaper Calorimeter</a:t>
            </a:r>
            <a:endParaRPr lang="en-US" altLang="en-US">
              <a:solidFill>
                <a:schemeClr val="bg1"/>
              </a:solidFill>
            </a:endParaRPr>
          </a:p>
        </p:txBody>
      </p:sp>
      <p:pic>
        <p:nvPicPr>
          <p:cNvPr id="22530" name="Picture 2" descr="coffeecupcalorime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55403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2" name="Rectangle 44"/>
          <p:cNvSpPr>
            <a:spLocks noChangeArrowheads="1"/>
          </p:cNvSpPr>
          <p:nvPr/>
        </p:nvSpPr>
        <p:spPr bwMode="auto">
          <a:xfrm>
            <a:off x="685800" y="381000"/>
            <a:ext cx="7620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Specific Heat</a:t>
            </a:r>
            <a:endParaRPr lang="en-US" altLang="en-US" dirty="0">
              <a:solidFill>
                <a:srgbClr val="FFFF00"/>
              </a:solidFill>
            </a:endParaRPr>
          </a:p>
        </p:txBody>
      </p: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228600" y="1066800"/>
            <a:ext cx="868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The amount of heat required to raise the temperature of one gram of substance by one degree Celsius.</a:t>
            </a:r>
            <a:endParaRPr lang="en-US" altLang="en-US">
              <a:solidFill>
                <a:schemeClr val="bg1"/>
              </a:solidFill>
            </a:endParaRPr>
          </a:p>
        </p:txBody>
      </p:sp>
      <p:graphicFrame>
        <p:nvGraphicFramePr>
          <p:cNvPr id="7170" name="Group 2"/>
          <p:cNvGraphicFramePr>
            <a:graphicFrameLocks noGrp="1"/>
          </p:cNvGraphicFramePr>
          <p:nvPr>
            <p:ph type="tbl" idx="1"/>
          </p:nvPr>
        </p:nvGraphicFramePr>
        <p:xfrm>
          <a:off x="1676400" y="1981200"/>
          <a:ext cx="5638800" cy="4498340"/>
        </p:xfrm>
        <a:graphic>
          <a:graphicData uri="http://schemas.openxmlformats.org/drawingml/2006/table">
            <a:tbl>
              <a:tblPr/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Substance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Specific Heat (J/g·K)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Water (liquid)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4.18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Ethanol (liquid)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2.44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Water (solid)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2.06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Water (vapor)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1.87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Aluminum (solid)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0.897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Carbon (graphite,solid)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0.709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8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Iron (solid)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0.449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Copper (solid)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0.385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Mercury (liquid)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0.140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Gold (solid)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0.129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Lead (solid)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0.129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FF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647700" y="960438"/>
            <a:ext cx="8153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Calculations Involving Specific Heat</a:t>
            </a:r>
            <a:endParaRPr lang="en-US" altLang="en-US">
              <a:solidFill>
                <a:schemeClr val="bg1"/>
              </a:solidFill>
            </a:endParaRPr>
          </a:p>
        </p:txBody>
      </p:sp>
      <p:graphicFrame>
        <p:nvGraphicFramePr>
          <p:cNvPr id="2356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890563"/>
              </p:ext>
            </p:extLst>
          </p:nvPr>
        </p:nvGraphicFramePr>
        <p:xfrm>
          <a:off x="-68263" y="2713038"/>
          <a:ext cx="417671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9" name="Equation" r:id="rId4" imgW="965160" imgH="203040" progId="Equation.3">
                  <p:embed/>
                </p:oleObj>
              </mc:Choice>
              <mc:Fallback>
                <p:oleObj name="Equation" r:id="rId4" imgW="965160" imgH="203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8263" y="2713038"/>
                        <a:ext cx="4176713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905000" y="4191000"/>
            <a:ext cx="61341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 or </a:t>
            </a:r>
            <a:r>
              <a:rPr lang="en-US" altLang="en-US" sz="36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en-US" sz="3600" b="1" baseline="-250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en-US" sz="2800" b="1" dirty="0" smtClean="0">
                <a:latin typeface="Comic Sans MS" pitchFamily="66" charset="0"/>
                <a:cs typeface="Arial" charset="0"/>
              </a:rPr>
              <a:t> </a:t>
            </a:r>
            <a:r>
              <a:rPr lang="en-US" altLang="en-US" sz="2800" b="1" dirty="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=</a:t>
            </a:r>
            <a:r>
              <a:rPr lang="en-US" altLang="en-US" sz="2800" b="1" dirty="0">
                <a:latin typeface="Comic Sans MS" pitchFamily="66" charset="0"/>
                <a:cs typeface="Arial" charset="0"/>
              </a:rPr>
              <a:t> </a:t>
            </a:r>
            <a:r>
              <a:rPr lang="en-US" altLang="en-US" sz="2800" b="1" dirty="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Specific Heat Capacity</a:t>
            </a:r>
            <a:endParaRPr lang="en-US" altLang="en-US" dirty="0">
              <a:solidFill>
                <a:schemeClr val="bg1"/>
              </a:solidFill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2438400" y="4770438"/>
            <a:ext cx="48387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>
                <a:solidFill>
                  <a:schemeClr val="accent1"/>
                </a:solidFill>
                <a:sym typeface="Symbol" pitchFamily="18" charset="2"/>
              </a:rPr>
              <a:t></a:t>
            </a:r>
            <a:r>
              <a:rPr lang="en-US" altLang="en-US" sz="2000" b="1">
                <a:solidFill>
                  <a:schemeClr val="accent1"/>
                </a:solidFill>
              </a:rPr>
              <a:t>H</a:t>
            </a:r>
            <a:r>
              <a:rPr lang="en-US" altLang="en-US" sz="2800" b="1">
                <a:latin typeface="Comic Sans MS" pitchFamily="66" charset="0"/>
                <a:cs typeface="Arial" charset="0"/>
              </a:rPr>
              <a:t> </a:t>
            </a:r>
            <a:r>
              <a:rPr lang="en-US" altLang="en-US" sz="28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=</a:t>
            </a:r>
            <a:r>
              <a:rPr lang="en-US" altLang="en-US" sz="2800" b="1">
                <a:latin typeface="Comic Sans MS" pitchFamily="66" charset="0"/>
                <a:cs typeface="Arial" charset="0"/>
              </a:rPr>
              <a:t> </a:t>
            </a:r>
            <a:r>
              <a:rPr lang="en-US" altLang="en-US" sz="28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Heat lost or gained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324100" y="5380038"/>
            <a:ext cx="4876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chemeClr val="accent1"/>
                </a:solidFill>
                <a:latin typeface="Times New Roman" pitchFamily="18" charset="0"/>
                <a:cs typeface="Arial" charset="0"/>
                <a:sym typeface="Symbol" pitchFamily="18" charset="2"/>
              </a:rPr>
              <a:t></a:t>
            </a:r>
            <a:r>
              <a:rPr lang="en-US" altLang="en-US" sz="28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en-US" sz="2800" b="1">
                <a:latin typeface="Comic Sans MS" pitchFamily="66" charset="0"/>
                <a:cs typeface="Arial" charset="0"/>
              </a:rPr>
              <a:t> </a:t>
            </a:r>
            <a:r>
              <a:rPr lang="en-US" altLang="en-US" sz="28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= Temperature change</a:t>
            </a:r>
            <a:endParaRPr lang="en-US" altLang="en-US" sz="2800" b="1">
              <a:solidFill>
                <a:schemeClr val="bg1"/>
              </a:solidFill>
              <a:latin typeface="Times New Roman" pitchFamily="18" charset="0"/>
              <a:cs typeface="Arial" charset="0"/>
              <a:sym typeface="Symbol" pitchFamily="18" charset="2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076700" y="2941638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OR</a:t>
            </a:r>
            <a:endParaRPr lang="en-US" altLang="en-US">
              <a:solidFill>
                <a:schemeClr val="bg1"/>
              </a:solidFill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5676900" y="2255838"/>
          <a:ext cx="2743200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0" name="Equation" r:id="rId6" imgW="647640" imgH="393480" progId="Equation.3">
                  <p:embed/>
                </p:oleObj>
              </mc:Choice>
              <mc:Fallback>
                <p:oleObj name="Equation" r:id="rId6" imgW="64764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6900" y="2255838"/>
                        <a:ext cx="2743200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utoUpdateAnimBg="0"/>
      <p:bldP spid="23558" grpId="0" autoUpdateAnimBg="0"/>
      <p:bldP spid="2355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altLang="en-US" b="1" dirty="0">
                <a:solidFill>
                  <a:srgbClr val="FFFF00"/>
                </a:solidFill>
              </a:rPr>
              <a:t>Sample Problem 1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4983163"/>
          </a:xfrm>
        </p:spPr>
        <p:txBody>
          <a:bodyPr/>
          <a:lstStyle/>
          <a:p>
            <a:r>
              <a:rPr lang="en-US" altLang="en-US" sz="2400" dirty="0">
                <a:solidFill>
                  <a:schemeClr val="bg1"/>
                </a:solidFill>
              </a:rPr>
              <a:t>A 70.00g sample of metal is heated to 80.0</a:t>
            </a:r>
            <a:r>
              <a:rPr lang="en-US" altLang="en-US" sz="2400" dirty="0">
                <a:solidFill>
                  <a:schemeClr val="bg1"/>
                </a:solidFill>
                <a:sym typeface="Symbol" pitchFamily="18" charset="2"/>
              </a:rPr>
              <a:t></a:t>
            </a:r>
            <a:r>
              <a:rPr lang="en-US" altLang="en-US" sz="2400" dirty="0">
                <a:solidFill>
                  <a:schemeClr val="bg1"/>
                </a:solidFill>
              </a:rPr>
              <a:t>C and placed in 100.00g of water at 22.0</a:t>
            </a:r>
            <a:r>
              <a:rPr lang="en-US" altLang="en-US" sz="2400" dirty="0">
                <a:solidFill>
                  <a:schemeClr val="bg1"/>
                </a:solidFill>
                <a:sym typeface="Symbol" pitchFamily="18" charset="2"/>
              </a:rPr>
              <a:t></a:t>
            </a:r>
            <a:r>
              <a:rPr lang="en-US" altLang="en-US" sz="2400" dirty="0">
                <a:solidFill>
                  <a:schemeClr val="bg1"/>
                </a:solidFill>
              </a:rPr>
              <a:t>C in a </a:t>
            </a:r>
            <a:r>
              <a:rPr lang="en-US" altLang="en-US" sz="2400" dirty="0" err="1">
                <a:solidFill>
                  <a:schemeClr val="bg1"/>
                </a:solidFill>
              </a:rPr>
              <a:t>styrofoam</a:t>
            </a:r>
            <a:r>
              <a:rPr lang="en-US" altLang="en-US" sz="2400" dirty="0">
                <a:solidFill>
                  <a:schemeClr val="bg1"/>
                </a:solidFill>
              </a:rPr>
              <a:t> cup.  The temperature of the water in the cup rises to 26.4</a:t>
            </a:r>
            <a:r>
              <a:rPr lang="en-US" altLang="en-US" sz="2400" dirty="0">
                <a:solidFill>
                  <a:schemeClr val="bg1"/>
                </a:solidFill>
                <a:sym typeface="Symbol" pitchFamily="18" charset="2"/>
              </a:rPr>
              <a:t></a:t>
            </a:r>
            <a:r>
              <a:rPr lang="en-US" altLang="en-US" sz="2400" dirty="0">
                <a:solidFill>
                  <a:schemeClr val="bg1"/>
                </a:solidFill>
              </a:rPr>
              <a:t>C as the metal cools.  Determine the specific heat of the metal.</a:t>
            </a:r>
          </a:p>
          <a:p>
            <a:r>
              <a:rPr lang="en-US" altLang="en-US" sz="2400" dirty="0">
                <a:solidFill>
                  <a:schemeClr val="bg1"/>
                </a:solidFill>
              </a:rPr>
              <a:t>Mass of metal = </a:t>
            </a:r>
            <a:r>
              <a:rPr lang="en-US" altLang="en-US" sz="2400" dirty="0">
                <a:solidFill>
                  <a:srgbClr val="FFC000"/>
                </a:solidFill>
              </a:rPr>
              <a:t>70.00g</a:t>
            </a:r>
            <a:r>
              <a:rPr lang="en-US" altLang="en-US" sz="2400" dirty="0">
                <a:solidFill>
                  <a:srgbClr val="FF0000"/>
                </a:solidFill>
              </a:rPr>
              <a:t>		</a:t>
            </a:r>
            <a:r>
              <a:rPr lang="en-US" altLang="en-US" sz="2400" dirty="0">
                <a:solidFill>
                  <a:schemeClr val="bg1"/>
                </a:solidFill>
              </a:rPr>
              <a:t>∆T of metal =</a:t>
            </a:r>
            <a:r>
              <a:rPr lang="en-US" altLang="en-US" sz="2400" dirty="0">
                <a:solidFill>
                  <a:srgbClr val="FFC000"/>
                </a:solidFill>
              </a:rPr>
              <a:t> 53.6°C</a:t>
            </a:r>
          </a:p>
          <a:p>
            <a:r>
              <a:rPr lang="en-US" altLang="en-US" sz="2300" dirty="0">
                <a:solidFill>
                  <a:schemeClr val="bg1"/>
                </a:solidFill>
              </a:rPr>
              <a:t>Heat gained by water = (mass of water)(</a:t>
            </a:r>
            <a:r>
              <a:rPr lang="en-US" altLang="en-US" sz="2300" dirty="0">
                <a:solidFill>
                  <a:schemeClr val="bg1"/>
                </a:solidFill>
                <a:sym typeface="Symbol" pitchFamily="18" charset="2"/>
              </a:rPr>
              <a:t></a:t>
            </a:r>
            <a:r>
              <a:rPr lang="en-US" altLang="en-US" sz="2300" dirty="0">
                <a:solidFill>
                  <a:schemeClr val="bg1"/>
                </a:solidFill>
              </a:rPr>
              <a:t>T of water)(</a:t>
            </a:r>
            <a:r>
              <a:rPr lang="en-US" altLang="en-US" sz="2300" dirty="0" err="1">
                <a:solidFill>
                  <a:schemeClr val="bg1"/>
                </a:solidFill>
              </a:rPr>
              <a:t>Cp</a:t>
            </a:r>
            <a:r>
              <a:rPr lang="en-US" altLang="en-US" sz="2300" dirty="0">
                <a:solidFill>
                  <a:schemeClr val="bg1"/>
                </a:solidFill>
              </a:rPr>
              <a:t> of water)</a:t>
            </a:r>
          </a:p>
          <a:p>
            <a:r>
              <a:rPr lang="en-US" altLang="en-US" sz="2400" dirty="0">
                <a:solidFill>
                  <a:schemeClr val="bg1"/>
                </a:solidFill>
              </a:rPr>
              <a:t>Heat = (100.00g)(4.4°C)(4.184 J/g </a:t>
            </a:r>
            <a:r>
              <a:rPr lang="en-US" altLang="en-US" sz="2400" dirty="0">
                <a:solidFill>
                  <a:schemeClr val="bg1"/>
                </a:solidFill>
                <a:sym typeface="Symbol" pitchFamily="18" charset="2"/>
              </a:rPr>
              <a:t></a:t>
            </a:r>
            <a:r>
              <a:rPr lang="en-US" altLang="en-US" sz="2400" dirty="0">
                <a:solidFill>
                  <a:schemeClr val="bg1"/>
                </a:solidFill>
              </a:rPr>
              <a:t>C) = 1840.96J = </a:t>
            </a:r>
            <a:r>
              <a:rPr lang="en-US" altLang="en-US" sz="2400" dirty="0">
                <a:solidFill>
                  <a:srgbClr val="FFC000"/>
                </a:solidFill>
              </a:rPr>
              <a:t>1800J</a:t>
            </a:r>
          </a:p>
          <a:p>
            <a:r>
              <a:rPr lang="en-US" altLang="en-US" sz="2400" dirty="0">
                <a:solidFill>
                  <a:schemeClr val="bg1"/>
                </a:solidFill>
              </a:rPr>
              <a:t>Heat gained by the water = Heat lost by the metal</a:t>
            </a:r>
          </a:p>
          <a:p>
            <a:r>
              <a:rPr lang="en-US" altLang="en-US" sz="2500" b="1" dirty="0">
                <a:solidFill>
                  <a:srgbClr val="FFC000"/>
                </a:solidFill>
              </a:rPr>
              <a:t>To find specific heat remember the units:    </a:t>
            </a:r>
            <a:r>
              <a:rPr lang="en-US" altLang="en-US" sz="2500" b="1" dirty="0" err="1">
                <a:solidFill>
                  <a:srgbClr val="FFC000"/>
                </a:solidFill>
              </a:rPr>
              <a:t>C</a:t>
            </a:r>
            <a:r>
              <a:rPr lang="en-US" altLang="en-US" sz="2500" b="1" baseline="-25000" dirty="0" err="1">
                <a:solidFill>
                  <a:srgbClr val="FFC000"/>
                </a:solidFill>
              </a:rPr>
              <a:t>p</a:t>
            </a:r>
            <a:r>
              <a:rPr lang="en-US" altLang="en-US" sz="2500" b="1" dirty="0">
                <a:solidFill>
                  <a:srgbClr val="FFC000"/>
                </a:solidFill>
              </a:rPr>
              <a:t> = J/g ·°C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1438717"/>
              </p:ext>
            </p:extLst>
          </p:nvPr>
        </p:nvGraphicFramePr>
        <p:xfrm>
          <a:off x="52388" y="4584700"/>
          <a:ext cx="9037637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4" name="Equation" r:id="rId3" imgW="4343400" imgH="419040" progId="Equation.3">
                  <p:embed/>
                </p:oleObj>
              </mc:Choice>
              <mc:Fallback>
                <p:oleObj name="Equation" r:id="rId3" imgW="43434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8" y="4584700"/>
                        <a:ext cx="9037637" cy="865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108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Heat of Combustion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CH</a:t>
            </a:r>
            <a:r>
              <a:rPr lang="en-US" baseline="-25000" dirty="0" smtClean="0"/>
              <a:t>4</a:t>
            </a:r>
            <a:r>
              <a:rPr lang="en-US" dirty="0" smtClean="0"/>
              <a:t> </a:t>
            </a:r>
            <a:r>
              <a:rPr lang="en-US" smtClean="0"/>
              <a:t>+ 2O</a:t>
            </a:r>
            <a:r>
              <a:rPr lang="en-US" baseline="-25000" smtClean="0"/>
              <a:t>2</a:t>
            </a:r>
            <a:r>
              <a:rPr lang="en-US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 CO</a:t>
            </a:r>
            <a:r>
              <a:rPr lang="en-US" baseline="-25000" dirty="0" smtClean="0">
                <a:sym typeface="Wingdings" panose="05000000000000000000" pitchFamily="2" charset="2"/>
              </a:rPr>
              <a:t>2</a:t>
            </a:r>
            <a:r>
              <a:rPr lang="en-US" dirty="0" smtClean="0">
                <a:sym typeface="Wingdings" panose="05000000000000000000" pitchFamily="2" charset="2"/>
              </a:rPr>
              <a:t>  </a:t>
            </a:r>
            <a:r>
              <a:rPr lang="en-US" smtClean="0">
                <a:sym typeface="Wingdings" panose="05000000000000000000" pitchFamily="2" charset="2"/>
              </a:rPr>
              <a:t>+ 2H</a:t>
            </a:r>
            <a:r>
              <a:rPr lang="en-US" baseline="-25000" smtClean="0">
                <a:sym typeface="Wingdings" panose="05000000000000000000" pitchFamily="2" charset="2"/>
              </a:rPr>
              <a:t>2</a:t>
            </a:r>
            <a:r>
              <a:rPr lang="en-US" smtClean="0">
                <a:sym typeface="Wingdings" panose="05000000000000000000" pitchFamily="2" charset="2"/>
              </a:rPr>
              <a:t>O  </a:t>
            </a:r>
            <a:r>
              <a:rPr lang="en-US" dirty="0" smtClean="0">
                <a:latin typeface="Symbol" panose="05050102010706020507" pitchFamily="18" charset="2"/>
                <a:sym typeface="Wingdings" panose="05000000000000000000" pitchFamily="2" charset="2"/>
              </a:rPr>
              <a:t>D</a:t>
            </a:r>
            <a:r>
              <a:rPr lang="en-US" dirty="0" smtClean="0">
                <a:latin typeface="+mj-lt"/>
                <a:sym typeface="Wingdings" panose="05000000000000000000" pitchFamily="2" charset="2"/>
              </a:rPr>
              <a:t>H= -</a:t>
            </a:r>
            <a:r>
              <a:rPr lang="en-US" smtClean="0">
                <a:latin typeface="+mj-lt"/>
                <a:sym typeface="Wingdings" panose="05000000000000000000" pitchFamily="2" charset="2"/>
              </a:rPr>
              <a:t>891 KJ</a:t>
            </a:r>
          </a:p>
          <a:p>
            <a:pPr marL="0" indent="0" algn="ctr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Calculate the enthalpy change when 1.00 g of methane reacts with excess oxygen gas.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64298" y="5486400"/>
            <a:ext cx="2912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Answer  = -55.5 KJ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227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solidFill>
                  <a:schemeClr val="bg1"/>
                </a:solidFill>
              </a:rPr>
              <a:t>H</a:t>
            </a:r>
            <a:r>
              <a:rPr lang="en-US" altLang="en-US" sz="4000" baseline="30000">
                <a:solidFill>
                  <a:schemeClr val="bg1"/>
                </a:solidFill>
              </a:rPr>
              <a:t>+</a:t>
            </a:r>
            <a:r>
              <a:rPr lang="en-US" altLang="en-US" sz="4000">
                <a:solidFill>
                  <a:schemeClr val="bg1"/>
                </a:solidFill>
              </a:rPr>
              <a:t> + OH</a:t>
            </a:r>
            <a:r>
              <a:rPr lang="en-US" altLang="en-US" sz="4000" baseline="30000">
                <a:solidFill>
                  <a:schemeClr val="bg1"/>
                </a:solidFill>
              </a:rPr>
              <a:t>-</a:t>
            </a:r>
            <a:r>
              <a:rPr lang="en-US" altLang="en-US" sz="4000">
                <a:solidFill>
                  <a:schemeClr val="bg1"/>
                </a:solidFill>
              </a:rPr>
              <a:t> </a:t>
            </a:r>
            <a:r>
              <a:rPr lang="en-US" altLang="en-US" sz="4000">
                <a:solidFill>
                  <a:schemeClr val="bg1"/>
                </a:solidFill>
                <a:sym typeface="Wingdings" pitchFamily="2" charset="2"/>
              </a:rPr>
              <a:t> H</a:t>
            </a:r>
            <a:r>
              <a:rPr lang="en-US" altLang="en-US" sz="4000" baseline="-25000">
                <a:solidFill>
                  <a:schemeClr val="bg1"/>
                </a:solidFill>
                <a:sym typeface="Wingdings" pitchFamily="2" charset="2"/>
              </a:rPr>
              <a:t>2</a:t>
            </a:r>
            <a:r>
              <a:rPr lang="en-US" altLang="en-US" sz="4000">
                <a:solidFill>
                  <a:schemeClr val="bg1"/>
                </a:solidFill>
                <a:sym typeface="Wingdings" pitchFamily="2" charset="2"/>
              </a:rPr>
              <a:t>0</a:t>
            </a:r>
            <a:br>
              <a:rPr lang="en-US" altLang="en-US" sz="4000">
                <a:solidFill>
                  <a:schemeClr val="bg1"/>
                </a:solidFill>
                <a:sym typeface="Wingdings" pitchFamily="2" charset="2"/>
              </a:rPr>
            </a:br>
            <a:endParaRPr lang="en-US" altLang="en-US" sz="4000">
              <a:solidFill>
                <a:schemeClr val="bg1"/>
              </a:solidFill>
              <a:sym typeface="Wingdings" pitchFamily="2" charset="2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4525963"/>
          </a:xfrm>
        </p:spPr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Suppose 50.0 ml of 1.0M HCl at 25</a:t>
            </a:r>
            <a:r>
              <a:rPr lang="en-US" altLang="en-US" baseline="30000">
                <a:solidFill>
                  <a:schemeClr val="bg1"/>
                </a:solidFill>
              </a:rPr>
              <a:t>o</a:t>
            </a:r>
            <a:r>
              <a:rPr lang="en-US" altLang="en-US">
                <a:solidFill>
                  <a:schemeClr val="bg1"/>
                </a:solidFill>
              </a:rPr>
              <a:t>C is mixed w/ 50.0 ml of NaOH at 25</a:t>
            </a:r>
            <a:r>
              <a:rPr lang="en-US" altLang="en-US" baseline="30000">
                <a:solidFill>
                  <a:schemeClr val="bg1"/>
                </a:solidFill>
              </a:rPr>
              <a:t>o</a:t>
            </a:r>
            <a:r>
              <a:rPr lang="en-US" altLang="en-US">
                <a:solidFill>
                  <a:schemeClr val="bg1"/>
                </a:solidFill>
              </a:rPr>
              <a:t>C in a colorimeter.  After the reactants are mixed the temperature rises to 31.0 </a:t>
            </a:r>
            <a:r>
              <a:rPr lang="en-US" altLang="en-US" baseline="30000">
                <a:solidFill>
                  <a:schemeClr val="bg1"/>
                </a:solidFill>
              </a:rPr>
              <a:t>o</a:t>
            </a:r>
            <a:r>
              <a:rPr lang="en-US" altLang="en-US">
                <a:solidFill>
                  <a:schemeClr val="bg1"/>
                </a:solidFill>
              </a:rPr>
              <a:t>C.  What is the </a:t>
            </a:r>
            <a:r>
              <a:rPr lang="en-US" altLang="en-US">
                <a:solidFill>
                  <a:schemeClr val="bg1"/>
                </a:solidFill>
                <a:latin typeface="Symbol" pitchFamily="18" charset="2"/>
              </a:rPr>
              <a:t>D </a:t>
            </a:r>
            <a:r>
              <a:rPr lang="en-US" altLang="en-US">
                <a:solidFill>
                  <a:schemeClr val="bg1"/>
                </a:solidFill>
              </a:rPr>
              <a:t>H of the reaction?</a:t>
            </a:r>
            <a:endParaRPr lang="en-US" altLang="en-US">
              <a:solidFill>
                <a:schemeClr val="bg1"/>
              </a:solidFill>
              <a:sym typeface="Wingdings" pitchFamily="2" charset="2"/>
            </a:endParaRPr>
          </a:p>
          <a:p>
            <a:endParaRPr lang="en-US" altLang="en-US">
              <a:solidFill>
                <a:schemeClr val="bg1"/>
              </a:solidFill>
              <a:sym typeface="Wingdings" pitchFamily="2" charset="2"/>
            </a:endParaRPr>
          </a:p>
          <a:p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228600" y="3962400"/>
            <a:ext cx="5257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>
                <a:solidFill>
                  <a:schemeClr val="bg1"/>
                </a:solidFill>
              </a:rPr>
              <a:t>Delta T = 6.9</a:t>
            </a:r>
            <a:r>
              <a:rPr lang="en-US" altLang="en-US" sz="2000" b="1" baseline="30000">
                <a:solidFill>
                  <a:schemeClr val="bg1"/>
                </a:solidFill>
              </a:rPr>
              <a:t>o</a:t>
            </a:r>
            <a:r>
              <a:rPr lang="en-US" altLang="en-US" sz="2000" b="1">
                <a:solidFill>
                  <a:schemeClr val="bg1"/>
                </a:solidFill>
              </a:rPr>
              <a:t>C</a:t>
            </a:r>
          </a:p>
          <a:p>
            <a:r>
              <a:rPr lang="en-US" altLang="en-US" sz="2000" b="1">
                <a:solidFill>
                  <a:schemeClr val="bg1"/>
                </a:solidFill>
              </a:rPr>
              <a:t>Mass of solution is 100.0 mL or 100.0 g</a:t>
            </a:r>
          </a:p>
          <a:p>
            <a:r>
              <a:rPr lang="en-US" altLang="en-US" sz="2000" b="1">
                <a:solidFill>
                  <a:schemeClr val="bg1"/>
                </a:solidFill>
              </a:rPr>
              <a:t>Specific heat of water = 4.18 J/g </a:t>
            </a:r>
            <a:r>
              <a:rPr lang="en-US" altLang="en-US" sz="2000" b="1" baseline="30000">
                <a:solidFill>
                  <a:schemeClr val="bg1"/>
                </a:solidFill>
              </a:rPr>
              <a:t>o</a:t>
            </a:r>
            <a:r>
              <a:rPr lang="en-US" altLang="en-US" sz="2000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1127125" y="5370513"/>
            <a:ext cx="625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381000" y="5130800"/>
            <a:ext cx="1854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bg1"/>
                </a:solidFill>
                <a:latin typeface="Symbol" pitchFamily="18" charset="2"/>
              </a:rPr>
              <a:t>D</a:t>
            </a:r>
            <a:r>
              <a:rPr lang="en-US" altLang="en-US" sz="2800">
                <a:solidFill>
                  <a:schemeClr val="bg1"/>
                </a:solidFill>
              </a:rPr>
              <a:t>H=s m </a:t>
            </a:r>
            <a:r>
              <a:rPr lang="en-US" altLang="en-US" sz="2800">
                <a:solidFill>
                  <a:schemeClr val="bg1"/>
                </a:solidFill>
                <a:latin typeface="Symbol" pitchFamily="18" charset="2"/>
              </a:rPr>
              <a:t>D</a:t>
            </a:r>
            <a:r>
              <a:rPr lang="en-US" altLang="en-US" sz="280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4648200" y="4876800"/>
            <a:ext cx="42148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chemeClr val="bg1"/>
                </a:solidFill>
                <a:latin typeface="Symbol" pitchFamily="18" charset="2"/>
              </a:rPr>
              <a:t>D</a:t>
            </a:r>
            <a:r>
              <a:rPr lang="en-US" altLang="en-US" sz="2400">
                <a:solidFill>
                  <a:schemeClr val="bg1"/>
                </a:solidFill>
              </a:rPr>
              <a:t>H= </a:t>
            </a:r>
            <a:r>
              <a:rPr lang="en-US" altLang="en-US" sz="2400" u="sng">
                <a:solidFill>
                  <a:schemeClr val="bg1"/>
                </a:solidFill>
              </a:rPr>
              <a:t>4.18 J  / 100.0 g  / 6.9 </a:t>
            </a:r>
            <a:r>
              <a:rPr lang="en-US" altLang="en-US" sz="2400" u="sng" baseline="30000">
                <a:solidFill>
                  <a:schemeClr val="bg1"/>
                </a:solidFill>
              </a:rPr>
              <a:t>o</a:t>
            </a:r>
            <a:r>
              <a:rPr lang="en-US" altLang="en-US" sz="2400" u="sng">
                <a:solidFill>
                  <a:schemeClr val="bg1"/>
                </a:solidFill>
              </a:rPr>
              <a:t>C</a:t>
            </a:r>
          </a:p>
          <a:p>
            <a:r>
              <a:rPr lang="en-US" altLang="en-US" sz="2400">
                <a:solidFill>
                  <a:schemeClr val="bg1"/>
                </a:solidFill>
              </a:rPr>
              <a:t>         g </a:t>
            </a:r>
            <a:r>
              <a:rPr lang="en-US" altLang="en-US" sz="2400" baseline="30000">
                <a:solidFill>
                  <a:schemeClr val="bg1"/>
                </a:solidFill>
              </a:rPr>
              <a:t>o</a:t>
            </a:r>
            <a:r>
              <a:rPr lang="en-US" altLang="en-US" sz="2400">
                <a:solidFill>
                  <a:schemeClr val="bg1"/>
                </a:solidFill>
              </a:rPr>
              <a:t>C   /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2727325" y="6054725"/>
            <a:ext cx="1871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chemeClr val="bg1"/>
                </a:solidFill>
                <a:latin typeface="Symbol" pitchFamily="18" charset="2"/>
              </a:rPr>
              <a:t>D</a:t>
            </a:r>
            <a:r>
              <a:rPr lang="en-US" altLang="en-US" sz="2400" b="1">
                <a:solidFill>
                  <a:schemeClr val="bg1"/>
                </a:solidFill>
              </a:rPr>
              <a:t>H = 2900 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15963" y="2033588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40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Hess’s Law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11163" y="3024188"/>
            <a:ext cx="83216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“In going from a particular set of reactants to a particular set of products, the change in enthalpy is the same whether the reaction takes place in one step or a series of steps.”</a:t>
            </a:r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He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400800" y="0"/>
            <a:ext cx="24384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Hess’s Law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13" name="Rectangle 37"/>
          <p:cNvSpPr>
            <a:spLocks noChangeArrowheads="1"/>
          </p:cNvSpPr>
          <p:nvPr/>
        </p:nvSpPr>
        <p:spPr bwMode="auto">
          <a:xfrm>
            <a:off x="1676400" y="76200"/>
            <a:ext cx="6019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Hess’s Law Example Problem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4612" name="Rectangle 36"/>
          <p:cNvSpPr>
            <a:spLocks noChangeArrowheads="1"/>
          </p:cNvSpPr>
          <p:nvPr/>
        </p:nvSpPr>
        <p:spPr bwMode="auto">
          <a:xfrm>
            <a:off x="0" y="1811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4605" name="Group 29"/>
          <p:cNvGraphicFramePr>
            <a:graphicFrameLocks noGrp="1"/>
          </p:cNvGraphicFramePr>
          <p:nvPr/>
        </p:nvGraphicFramePr>
        <p:xfrm>
          <a:off x="381000" y="685800"/>
          <a:ext cx="8382000" cy="990600"/>
        </p:xfrm>
        <a:graphic>
          <a:graphicData uri="http://schemas.openxmlformats.org/drawingml/2006/table">
            <a:tbl>
              <a:tblPr/>
              <a:tblGrid>
                <a:gridCol w="7910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0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Calculate 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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H for the combustion of methane, CH</a:t>
                      </a:r>
                      <a:r>
                        <a:rPr kumimoji="0" lang="en-US" alt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: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</a:t>
                      </a:r>
                      <a:endParaRPr kumimoji="0" lang="en-US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CH</a:t>
                      </a:r>
                      <a:r>
                        <a:rPr kumimoji="0" lang="en-US" alt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 + 2O</a:t>
                      </a:r>
                      <a:r>
                        <a:rPr kumimoji="0" lang="en-US" alt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 CO</a:t>
                      </a:r>
                      <a:r>
                        <a:rPr kumimoji="0" lang="en-US" alt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 + 2H</a:t>
                      </a:r>
                      <a:r>
                        <a:rPr kumimoji="0" lang="en-US" alt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O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omic Sans MS" pitchFamily="66" charset="0"/>
                        <a:sym typeface="Wingdings" pitchFamily="2" charset="2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592" name="Group 16"/>
          <p:cNvGraphicFramePr>
            <a:graphicFrameLocks noGrp="1"/>
          </p:cNvGraphicFramePr>
          <p:nvPr/>
        </p:nvGraphicFramePr>
        <p:xfrm>
          <a:off x="914400" y="1600200"/>
          <a:ext cx="7086600" cy="1828800"/>
        </p:xfrm>
        <a:graphic>
          <a:graphicData uri="http://schemas.openxmlformats.org/drawingml/2006/table">
            <a:tbl>
              <a:tblPr/>
              <a:tblGrid>
                <a:gridCol w="4532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4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    Reaction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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H</a:t>
                      </a:r>
                      <a:r>
                        <a:rPr kumimoji="0" lang="en-US" altLang="en-US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o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  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 C + 2H</a:t>
                      </a:r>
                      <a:r>
                        <a:rPr kumimoji="0" lang="en-US" alt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CH</a:t>
                      </a:r>
                      <a:r>
                        <a:rPr kumimoji="0" lang="en-US" alt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sym typeface="Wingdings" pitchFamily="2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 -74.80 kJ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 C + O</a:t>
                      </a:r>
                      <a:r>
                        <a:rPr kumimoji="0" lang="en-US" alt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CO</a:t>
                      </a:r>
                      <a:r>
                        <a:rPr kumimoji="0" lang="en-US" alt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sym typeface="Wingdings" pitchFamily="2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-393.50 kJ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H</a:t>
                      </a:r>
                      <a:r>
                        <a:rPr kumimoji="0" lang="en-US" alt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+ ½ O</a:t>
                      </a:r>
                      <a:r>
                        <a:rPr kumimoji="0" lang="en-US" alt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H</a:t>
                      </a:r>
                      <a:r>
                        <a:rPr kumimoji="0" lang="en-US" alt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O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  <a:sym typeface="Wingdings" pitchFamily="2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-285.83 kJ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609600" y="5408613"/>
            <a:ext cx="80168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Step #1: CH</a:t>
            </a:r>
            <a:r>
              <a:rPr lang="en-US" altLang="en-US" sz="1400" baseline="-250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4</a:t>
            </a:r>
            <a:r>
              <a:rPr lang="en-US" altLang="en-US" sz="14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 must appear on the reactant side, so we reverse reaction #1 and change the sign on </a:t>
            </a:r>
            <a:r>
              <a:rPr lang="en-US" altLang="en-US" sz="1400">
                <a:solidFill>
                  <a:schemeClr val="bg1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</a:t>
            </a:r>
            <a:r>
              <a:rPr lang="en-US" altLang="en-US" sz="14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H.</a:t>
            </a:r>
            <a:endParaRPr lang="en-US" altLang="en-US" sz="1400">
              <a:solidFill>
                <a:schemeClr val="bg1"/>
              </a:solidFill>
              <a:latin typeface="Comic Sans MS" pitchFamily="66" charset="0"/>
              <a:cs typeface="Arial" charset="0"/>
              <a:sym typeface="Symbol" pitchFamily="18" charset="2"/>
            </a:endParaRP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2362200" y="3657600"/>
            <a:ext cx="61880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  CH</a:t>
            </a:r>
            <a:r>
              <a:rPr lang="en-US" altLang="en-US" sz="2400" b="1" baseline="-250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4</a:t>
            </a:r>
            <a:r>
              <a:rPr lang="en-US" altLang="en-US" sz="24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  </a:t>
            </a:r>
            <a:r>
              <a:rPr lang="en-US" altLang="en-US" sz="2400" b="1">
                <a:solidFill>
                  <a:schemeClr val="bg1"/>
                </a:solidFill>
                <a:latin typeface="Comic Sans MS" pitchFamily="66" charset="0"/>
                <a:cs typeface="Arial" charset="0"/>
                <a:sym typeface="Wingdings" pitchFamily="2" charset="2"/>
              </a:rPr>
              <a:t></a:t>
            </a:r>
            <a:r>
              <a:rPr lang="en-US" altLang="en-US" sz="24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 C + 2H</a:t>
            </a:r>
            <a:r>
              <a:rPr lang="en-US" altLang="en-US" sz="2400" b="1" baseline="-250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2</a:t>
            </a:r>
            <a:r>
              <a:rPr lang="en-US" altLang="en-US" sz="28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 </a:t>
            </a:r>
            <a:r>
              <a:rPr lang="en-US" altLang="en-US" sz="24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	         +74.80 kJ</a:t>
            </a:r>
            <a:endParaRPr lang="en-US" altLang="en-US" sz="2400" b="1">
              <a:solidFill>
                <a:schemeClr val="bg1"/>
              </a:solidFill>
              <a:latin typeface="Comic Sans MS" pitchFamily="66" charset="0"/>
              <a:cs typeface="Arial" charset="0"/>
              <a:sym typeface="Wingdings" pitchFamily="2" charset="2"/>
            </a:endParaRP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609600" y="5867400"/>
            <a:ext cx="79406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4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Step #2: Keep reaction #2 unchanged, because CO</a:t>
            </a:r>
            <a:r>
              <a:rPr lang="en-US" altLang="en-US" sz="1400" baseline="-250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2</a:t>
            </a:r>
            <a:r>
              <a:rPr lang="en-US" altLang="en-US" sz="14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 belongs on the product side</a:t>
            </a:r>
            <a:endParaRPr lang="en-US" altLang="en-US" sz="1400">
              <a:solidFill>
                <a:schemeClr val="bg1"/>
              </a:solidFill>
            </a:endParaRP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1981200" y="4038600"/>
            <a:ext cx="624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 </a:t>
            </a:r>
            <a:r>
              <a:rPr lang="en-US" altLang="en-US" sz="24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C + O</a:t>
            </a:r>
            <a:r>
              <a:rPr lang="en-US" altLang="en-US" sz="2400" b="1" baseline="-250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2</a:t>
            </a:r>
            <a:r>
              <a:rPr lang="en-US" altLang="en-US" sz="24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  </a:t>
            </a:r>
            <a:r>
              <a:rPr lang="en-US" altLang="en-US" sz="2400" b="1">
                <a:solidFill>
                  <a:schemeClr val="bg1"/>
                </a:solidFill>
                <a:latin typeface="Comic Sans MS" pitchFamily="66" charset="0"/>
                <a:cs typeface="Arial" charset="0"/>
                <a:sym typeface="Wingdings" pitchFamily="2" charset="2"/>
              </a:rPr>
              <a:t></a:t>
            </a:r>
            <a:r>
              <a:rPr lang="en-US" altLang="en-US" sz="24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 CO</a:t>
            </a:r>
            <a:r>
              <a:rPr lang="en-US" altLang="en-US" sz="2400" b="1" baseline="-250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2</a:t>
            </a:r>
            <a:r>
              <a:rPr lang="en-US" altLang="en-US" sz="24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	           -393.50 kJ</a:t>
            </a:r>
            <a:endParaRPr lang="en-US" altLang="en-US" sz="2400" b="1">
              <a:solidFill>
                <a:schemeClr val="bg1"/>
              </a:solidFill>
              <a:latin typeface="Comic Sans MS" pitchFamily="66" charset="0"/>
              <a:cs typeface="Arial" charset="0"/>
              <a:sym typeface="Wingdings" pitchFamily="2" charset="2"/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685800" y="6172200"/>
            <a:ext cx="6340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Step #3: Multiply reaction #3 by 2</a:t>
            </a:r>
            <a:endParaRPr lang="en-US" altLang="en-US" sz="1600">
              <a:solidFill>
                <a:schemeClr val="bg1"/>
              </a:solidFill>
            </a:endParaRP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1676400" y="4495800"/>
            <a:ext cx="6510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latin typeface="Comic Sans MS" pitchFamily="66" charset="0"/>
                <a:cs typeface="Arial" charset="0"/>
              </a:rPr>
              <a:t> </a:t>
            </a:r>
            <a:r>
              <a:rPr lang="en-US" altLang="en-US" sz="24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2H</a:t>
            </a:r>
            <a:r>
              <a:rPr lang="en-US" altLang="en-US" sz="2400" b="1" baseline="-250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2</a:t>
            </a:r>
            <a:r>
              <a:rPr lang="en-US" altLang="en-US" sz="24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 + O</a:t>
            </a:r>
            <a:r>
              <a:rPr lang="en-US" altLang="en-US" sz="2400" b="1" baseline="-250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2</a:t>
            </a:r>
            <a:r>
              <a:rPr lang="en-US" altLang="en-US" sz="24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 </a:t>
            </a:r>
            <a:r>
              <a:rPr lang="en-US" altLang="en-US" sz="2400" b="1">
                <a:solidFill>
                  <a:schemeClr val="bg1"/>
                </a:solidFill>
                <a:latin typeface="Comic Sans MS" pitchFamily="66" charset="0"/>
                <a:cs typeface="Arial" charset="0"/>
                <a:sym typeface="Wingdings" pitchFamily="2" charset="2"/>
              </a:rPr>
              <a:t></a:t>
            </a:r>
            <a:r>
              <a:rPr lang="en-US" altLang="en-US" sz="24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 2 H</a:t>
            </a:r>
            <a:r>
              <a:rPr lang="en-US" altLang="en-US" sz="2400" b="1" baseline="-250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2</a:t>
            </a:r>
            <a:r>
              <a:rPr lang="en-US" altLang="en-US" sz="24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O	       -571.66 kJ</a:t>
            </a:r>
            <a:endParaRPr lang="en-US" altLang="en-US" sz="2400" b="1">
              <a:solidFill>
                <a:schemeClr val="bg1"/>
              </a:solidFill>
              <a:latin typeface="Comic Sans MS" pitchFamily="66" charset="0"/>
              <a:cs typeface="Arial" charset="0"/>
              <a:sym typeface="Wingdings" pitchFamily="2" charset="2"/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914400" y="6553200"/>
            <a:ext cx="29702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Step #4: Sum up reaction and </a:t>
            </a:r>
            <a:r>
              <a:rPr lang="en-US" altLang="en-US" sz="1400">
                <a:solidFill>
                  <a:schemeClr val="bg1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</a:t>
            </a:r>
            <a:r>
              <a:rPr lang="en-US" altLang="en-US" sz="14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H</a:t>
            </a:r>
            <a:endParaRPr lang="en-US" altLang="en-US" sz="1400">
              <a:solidFill>
                <a:schemeClr val="bg1"/>
              </a:solidFill>
              <a:latin typeface="Comic Sans MS" pitchFamily="66" charset="0"/>
              <a:cs typeface="Arial" charset="0"/>
              <a:sym typeface="Symbol" pitchFamily="18" charset="2"/>
            </a:endParaRP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762000" y="4953000"/>
            <a:ext cx="7467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 flipV="1">
            <a:off x="3733800" y="3733800"/>
            <a:ext cx="5334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 flipV="1">
            <a:off x="2057400" y="4114800"/>
            <a:ext cx="5334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 flipV="1">
            <a:off x="1752600" y="4572000"/>
            <a:ext cx="5334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 flipV="1">
            <a:off x="4495800" y="3733800"/>
            <a:ext cx="5334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584325" y="4953000"/>
            <a:ext cx="4206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CH</a:t>
            </a:r>
            <a:r>
              <a:rPr lang="en-US" altLang="en-US" sz="2400" b="1" baseline="-25000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4</a:t>
            </a:r>
            <a:r>
              <a:rPr lang="en-US" altLang="en-US" sz="24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 + 2O</a:t>
            </a:r>
            <a:r>
              <a:rPr lang="en-US" altLang="en-US" sz="2400" b="1" baseline="-25000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2</a:t>
            </a:r>
            <a:r>
              <a:rPr lang="en-US" altLang="en-US" sz="24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 </a:t>
            </a:r>
            <a:r>
              <a:rPr lang="en-US" altLang="en-US" sz="2400" b="1">
                <a:solidFill>
                  <a:schemeClr val="accent1"/>
                </a:solidFill>
                <a:latin typeface="Comic Sans MS" pitchFamily="66" charset="0"/>
                <a:cs typeface="Arial" charset="0"/>
                <a:sym typeface="Wingdings" pitchFamily="2" charset="2"/>
              </a:rPr>
              <a:t></a:t>
            </a:r>
            <a:r>
              <a:rPr lang="en-US" altLang="en-US" sz="24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 CO</a:t>
            </a:r>
            <a:r>
              <a:rPr lang="en-US" altLang="en-US" sz="2400" b="1" baseline="-25000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2</a:t>
            </a:r>
            <a:r>
              <a:rPr lang="en-US" altLang="en-US" sz="24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 + 2H</a:t>
            </a:r>
            <a:r>
              <a:rPr lang="en-US" altLang="en-US" sz="2400" b="1" baseline="-25000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2</a:t>
            </a:r>
            <a:r>
              <a:rPr lang="en-US" altLang="en-US" sz="24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O</a:t>
            </a:r>
            <a:r>
              <a:rPr lang="en-US" altLang="en-US" sz="2800">
                <a:latin typeface="Comic Sans MS" pitchFamily="66" charset="0"/>
                <a:cs typeface="Arial" charset="0"/>
              </a:rPr>
              <a:t> </a:t>
            </a:r>
            <a:endParaRPr lang="en-US" altLang="en-US" sz="2400" b="1">
              <a:solidFill>
                <a:schemeClr val="accent1"/>
              </a:solidFill>
              <a:latin typeface="Comic Sans MS" pitchFamily="66" charset="0"/>
              <a:cs typeface="Arial" charset="0"/>
              <a:sym typeface="Wingdings" pitchFamily="2" charset="2"/>
            </a:endParaRP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6248400" y="4953000"/>
            <a:ext cx="193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-890.36 kJ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9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3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1" grpId="0" autoUpdateAnimBg="0"/>
      <p:bldP spid="24590" grpId="0" autoUpdateAnimBg="0"/>
      <p:bldP spid="24589" grpId="0" autoUpdateAnimBg="0"/>
      <p:bldP spid="24588" grpId="0" autoUpdateAnimBg="0"/>
      <p:bldP spid="24587" grpId="0" autoUpdateAnimBg="0"/>
      <p:bldP spid="24586" grpId="0" autoUpdateAnimBg="0"/>
      <p:bldP spid="24585" grpId="0" autoUpdateAnimBg="0"/>
      <p:bldP spid="24584" grpId="0" animBg="1"/>
      <p:bldP spid="24583" grpId="0" animBg="1"/>
      <p:bldP spid="24582" grpId="0" animBg="1"/>
      <p:bldP spid="24581" grpId="0" animBg="1"/>
      <p:bldP spid="24580" grpId="0" animBg="1"/>
      <p:bldP spid="24579" grpId="0" autoUpdateAnimBg="0"/>
      <p:bldP spid="2457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571500" y="661988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Definitions #1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14300" y="1728788"/>
            <a:ext cx="891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Energy</a:t>
            </a:r>
            <a:r>
              <a:rPr lang="en-US" altLang="en-US" sz="28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: The capacity to do work or produce heat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562100" y="2490788"/>
            <a:ext cx="68738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Potential Energy</a:t>
            </a:r>
            <a:r>
              <a:rPr lang="en-US" altLang="en-US" sz="28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: Energy due to position or composition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562100" y="3709988"/>
            <a:ext cx="71024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Kinetic Energy</a:t>
            </a:r>
            <a:r>
              <a:rPr lang="en-US" altLang="en-US" sz="28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: Energy due to the motion of the object</a:t>
            </a:r>
            <a:endParaRPr lang="en-US" altLang="en-US">
              <a:solidFill>
                <a:schemeClr val="bg1"/>
              </a:solidFill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3238500" y="4852988"/>
          <a:ext cx="2514600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Equation" r:id="rId4" imgW="736280" imgH="393529" progId="Equation.3">
                  <p:embed/>
                </p:oleObj>
              </mc:Choice>
              <mc:Fallback>
                <p:oleObj name="Equation" r:id="rId4" imgW="736280" imgH="39352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0" y="4852988"/>
                        <a:ext cx="2514600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utoUpdateAnimBg="0"/>
      <p:bldP spid="18436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495300" y="388938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Calculation of Heat of Reaction</a:t>
            </a:r>
            <a:r>
              <a:rPr lang="en-US" altLang="en-US" sz="36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endParaRPr lang="en-US" altLang="en-US"/>
          </a:p>
        </p:txBody>
      </p:sp>
      <p:graphicFrame>
        <p:nvGraphicFramePr>
          <p:cNvPr id="6168" name="Group 24"/>
          <p:cNvGraphicFramePr>
            <a:graphicFrameLocks noGrp="1"/>
          </p:cNvGraphicFramePr>
          <p:nvPr>
            <p:ph type="tbl" idx="1"/>
          </p:nvPr>
        </p:nvGraphicFramePr>
        <p:xfrm>
          <a:off x="495300" y="1074738"/>
          <a:ext cx="8229600" cy="1066800"/>
        </p:xfrm>
        <a:graphic>
          <a:graphicData uri="http://schemas.openxmlformats.org/drawingml/2006/table">
            <a:tbl>
              <a:tblPr/>
              <a:tblGrid>
                <a:gridCol w="7767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66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Calculate 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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H for the combustion of methane, CH</a:t>
                      </a:r>
                      <a:r>
                        <a:rPr kumimoji="0" lang="en-US" alt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: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</a:t>
                      </a:r>
                      <a:endParaRPr kumimoji="0" lang="en-US" alt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CH</a:t>
                      </a:r>
                      <a:r>
                        <a:rPr kumimoji="0" lang="en-US" alt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 + 2O</a:t>
                      </a:r>
                      <a:r>
                        <a:rPr kumimoji="0" lang="en-US" alt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  <a:sym typeface="Wingdings" pitchFamily="2" charset="2"/>
                        </a:rPr>
                        <a:t>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 CO</a:t>
                      </a:r>
                      <a:r>
                        <a:rPr kumimoji="0" lang="en-US" alt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 + 2H</a:t>
                      </a:r>
                      <a:r>
                        <a:rPr kumimoji="0" lang="en-US" alt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O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omic Sans MS" pitchFamily="66" charset="0"/>
                        <a:sym typeface="Wingdings" pitchFamily="2" charset="2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571500" y="1989138"/>
            <a:ext cx="79089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</a:t>
            </a:r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H</a:t>
            </a:r>
            <a:r>
              <a:rPr lang="en-US" altLang="en-US" sz="2800" b="1" baseline="-25000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rxn</a:t>
            </a:r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 = </a:t>
            </a:r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</a:t>
            </a:r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 </a:t>
            </a:r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</a:t>
            </a:r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H</a:t>
            </a:r>
            <a:r>
              <a:rPr lang="en-US" altLang="en-US" sz="2800" b="1" baseline="-25000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f</a:t>
            </a:r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(products) - </a:t>
            </a:r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</a:t>
            </a:r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 </a:t>
            </a:r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</a:t>
            </a:r>
            <a:r>
              <a:rPr lang="en-US" altLang="en-US" sz="2800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 </a:t>
            </a:r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H</a:t>
            </a:r>
            <a:r>
              <a:rPr lang="en-US" altLang="en-US" sz="2800" b="1" baseline="-25000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f</a:t>
            </a:r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(reactants)</a:t>
            </a:r>
            <a:r>
              <a:rPr lang="en-US" altLang="en-US" sz="2800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 </a:t>
            </a:r>
            <a:endParaRPr lang="en-US" altLang="en-US">
              <a:cs typeface="Arial" charset="0"/>
            </a:endParaRPr>
          </a:p>
          <a:p>
            <a:endParaRPr lang="en-US" altLang="en-US" sz="2800" b="1">
              <a:solidFill>
                <a:schemeClr val="accent1"/>
              </a:solidFill>
              <a:latin typeface="Comic Sans MS" pitchFamily="66" charset="0"/>
              <a:cs typeface="Arial" charset="0"/>
              <a:sym typeface="Symbol" pitchFamily="18" charset="2"/>
            </a:endParaRPr>
          </a:p>
        </p:txBody>
      </p:sp>
      <p:graphicFrame>
        <p:nvGraphicFramePr>
          <p:cNvPr id="6177" name="Group 33"/>
          <p:cNvGraphicFramePr>
            <a:graphicFrameLocks noGrp="1"/>
          </p:cNvGraphicFramePr>
          <p:nvPr>
            <p:ph type="tbl" idx="1"/>
          </p:nvPr>
        </p:nvGraphicFramePr>
        <p:xfrm>
          <a:off x="1104900" y="2370138"/>
          <a:ext cx="5410200" cy="2700338"/>
        </p:xfrm>
        <a:graphic>
          <a:graphicData uri="http://schemas.openxmlformats.org/drawingml/2006/table">
            <a:tbl>
              <a:tblPr/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1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    </a:t>
                      </a:r>
                      <a:r>
                        <a:rPr kumimoji="0" lang="en-US" alt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Substance</a:t>
                      </a:r>
                      <a:r>
                        <a:rPr kumimoji="0" lang="en-US" altLang="en-US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  <a:sym typeface="Symbol" pitchFamily="18" charset="2"/>
                        </a:rPr>
                        <a:t></a:t>
                      </a:r>
                      <a:r>
                        <a:rPr kumimoji="0" lang="en-US" altLang="en-US" sz="2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H</a:t>
                      </a:r>
                      <a:r>
                        <a:rPr kumimoji="0" lang="en-US" altLang="en-US" sz="2400" b="1" i="0" u="sng" strike="noStrike" cap="none" normalizeH="0" baseline="-25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f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  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endParaRPr kumimoji="0" lang="en-US" altLang="en-US" sz="2400" b="1" i="0" u="sng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mic Sans MS" pitchFamily="66" charset="0"/>
                        <a:sym typeface="Symbol" pitchFamily="18" charset="2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CH</a:t>
                      </a:r>
                      <a:r>
                        <a:rPr kumimoji="0" lang="en-US" alt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-74.80 kJ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O</a:t>
                      </a:r>
                      <a:r>
                        <a:rPr kumimoji="0" lang="en-US" alt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0 kJ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CO</a:t>
                      </a:r>
                      <a:r>
                        <a:rPr kumimoji="0" lang="en-US" alt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-393.50 kJ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7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H</a:t>
                      </a:r>
                      <a:r>
                        <a:rPr kumimoji="0" lang="en-US" altLang="en-US" sz="2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O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-285.83 kJ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19100" y="5341938"/>
            <a:ext cx="8769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olidFill>
                  <a:schemeClr val="bg1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</a:t>
            </a:r>
            <a:r>
              <a:rPr lang="en-US" altLang="en-US" sz="28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H</a:t>
            </a:r>
            <a:r>
              <a:rPr lang="en-US" altLang="en-US" sz="2800" baseline="-250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rxn  </a:t>
            </a:r>
            <a:r>
              <a:rPr lang="en-US" altLang="en-US" sz="28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= [-393.50kJ + 2(-285.83kJ)] – [-74.80kJ + 0]</a:t>
            </a:r>
            <a:endParaRPr lang="en-US" altLang="en-US" sz="2800">
              <a:solidFill>
                <a:schemeClr val="bg1"/>
              </a:solidFill>
              <a:latin typeface="Comic Sans MS" pitchFamily="66" charset="0"/>
              <a:cs typeface="Arial" charset="0"/>
              <a:sym typeface="Symbol" pitchFamily="18" charset="2"/>
            </a:endParaRP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19100" y="5951538"/>
            <a:ext cx="36274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</a:t>
            </a:r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H</a:t>
            </a:r>
            <a:r>
              <a:rPr lang="en-US" altLang="en-US" sz="2800" b="1" baseline="-25000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rxn</a:t>
            </a:r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 = -890.36 kJ</a:t>
            </a:r>
            <a:endParaRPr lang="en-US" altLang="en-US" sz="2800" b="1">
              <a:solidFill>
                <a:schemeClr val="accent1"/>
              </a:solidFill>
              <a:latin typeface="Comic Sans MS" pitchFamily="66" charset="0"/>
              <a:cs typeface="Arial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7" grpId="0" autoUpdateAnimBg="0"/>
      <p:bldP spid="6147" grpId="0" autoUpdateAnimBg="0"/>
      <p:bldP spid="614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715963" y="1447800"/>
            <a:ext cx="7620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Definitions #2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792163" y="2362200"/>
            <a:ext cx="76358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Law of Conservation of Energy</a:t>
            </a:r>
            <a:r>
              <a:rPr lang="en-US" altLang="en-US" sz="28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: Energy can neither be created nor destroyed, but can be converted between forms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15963" y="4038600"/>
            <a:ext cx="74834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The First Law of Thermodynamics</a:t>
            </a:r>
            <a:r>
              <a:rPr lang="en-US" altLang="en-US" sz="28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: The total energy content of the universe is constant</a:t>
            </a:r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utoUpdateAnimBg="0"/>
      <p:bldP spid="1536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04800" y="419100"/>
            <a:ext cx="4038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3600" b="1" u="sng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State Functions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533400" y="1257300"/>
            <a:ext cx="8305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A state function depends ONLY on the</a:t>
            </a:r>
            <a:r>
              <a:rPr lang="en-US" altLang="en-US" sz="2800">
                <a:latin typeface="Comic Sans MS" pitchFamily="66" charset="0"/>
                <a:cs typeface="Arial" charset="0"/>
              </a:rPr>
              <a:t> </a:t>
            </a:r>
            <a:r>
              <a:rPr lang="en-US" altLang="en-US" sz="2800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present</a:t>
            </a:r>
            <a:r>
              <a:rPr lang="en-US" altLang="en-US" sz="2800">
                <a:latin typeface="Comic Sans MS" pitchFamily="66" charset="0"/>
                <a:cs typeface="Arial" charset="0"/>
              </a:rPr>
              <a:t> </a:t>
            </a:r>
            <a:r>
              <a:rPr lang="en-US" altLang="en-US" sz="28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state of the system</a:t>
            </a:r>
            <a:endParaRPr lang="en-US" altLang="en-US">
              <a:solidFill>
                <a:schemeClr val="bg1"/>
              </a:solidFill>
            </a:endParaRPr>
          </a:p>
        </p:txBody>
      </p:sp>
      <p:pic>
        <p:nvPicPr>
          <p:cNvPr id="16390" name="Picture 6" descr="evere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866900"/>
            <a:ext cx="344487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838200" y="2400300"/>
            <a:ext cx="39020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ENERGY IS A STATE FUNCTION</a:t>
            </a:r>
            <a:endParaRPr lang="en-US" altLang="en-US">
              <a:solidFill>
                <a:schemeClr val="accent1"/>
              </a:solidFill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81000" y="3543300"/>
            <a:ext cx="47244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A person standing at the top of Mt. Everest has the same potential energy whether they got there by hiking up, or by falling down from a plane!</a:t>
            </a:r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utoUpdateAnimBg="0"/>
      <p:bldP spid="1638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342900" y="419100"/>
            <a:ext cx="84582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Energy Change in Chemical Processes</a:t>
            </a:r>
            <a:endParaRPr lang="en-US" altLang="en-US" dirty="0">
              <a:solidFill>
                <a:srgbClr val="FFFF00"/>
              </a:solidFill>
            </a:endParaRP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723900" y="1790700"/>
            <a:ext cx="2606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Endothermic</a:t>
            </a:r>
            <a:r>
              <a:rPr lang="en-US" altLang="en-US" sz="2800" b="1">
                <a:latin typeface="Comic Sans MS" pitchFamily="66" charset="0"/>
                <a:cs typeface="Arial" charset="0"/>
              </a:rPr>
              <a:t>: </a:t>
            </a:r>
            <a:endParaRPr lang="en-US" altLang="en-US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723900" y="4152900"/>
            <a:ext cx="2606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Exothermic</a:t>
            </a:r>
            <a:r>
              <a:rPr lang="en-US" altLang="en-US" sz="2800" b="1">
                <a:latin typeface="Comic Sans MS" pitchFamily="66" charset="0"/>
                <a:cs typeface="Arial" charset="0"/>
              </a:rPr>
              <a:t>: </a:t>
            </a:r>
            <a:endParaRPr lang="en-US" alt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723900" y="2400300"/>
            <a:ext cx="7772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Reactions in which energy flows into the system as the reaction proceeds.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723900" y="4762500"/>
            <a:ext cx="74834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Reactions in which energy flows out of the system  as the reaction proceeds.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676400" y="3543300"/>
            <a:ext cx="1958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+ </a:t>
            </a:r>
            <a:r>
              <a:rPr lang="en-US" altLang="en-US" sz="2800" b="1">
                <a:solidFill>
                  <a:schemeClr val="accent1"/>
                </a:solidFill>
                <a:latin typeface="Symbol" pitchFamily="18" charset="2"/>
                <a:cs typeface="Arial" charset="0"/>
              </a:rPr>
              <a:t>D</a:t>
            </a:r>
            <a:r>
              <a:rPr lang="en-US" altLang="en-US" sz="28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en-US" sz="2800" b="1" baseline="-25000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system</a:t>
            </a:r>
            <a:endParaRPr lang="en-US" alt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000500" y="3543300"/>
            <a:ext cx="2933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- </a:t>
            </a:r>
            <a:r>
              <a:rPr lang="en-US" altLang="en-US" sz="2800" b="1">
                <a:solidFill>
                  <a:schemeClr val="accent1"/>
                </a:solidFill>
                <a:latin typeface="MT Symbol" pitchFamily="82" charset="2"/>
              </a:rPr>
              <a:t>D</a:t>
            </a:r>
            <a:r>
              <a:rPr lang="en-US" altLang="en-US" sz="2800" b="1">
                <a:solidFill>
                  <a:schemeClr val="accent1"/>
                </a:solidFill>
              </a:rPr>
              <a:t>H</a:t>
            </a:r>
            <a:r>
              <a:rPr lang="en-US" altLang="en-US" sz="2800" b="1" baseline="-25000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surroundings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371600" y="5905500"/>
            <a:ext cx="22637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- </a:t>
            </a:r>
            <a:r>
              <a:rPr lang="en-US" altLang="en-US" sz="2800" b="1">
                <a:solidFill>
                  <a:schemeClr val="accent1"/>
                </a:solidFill>
                <a:latin typeface="Symbol" pitchFamily="18" charset="2"/>
                <a:cs typeface="Arial" charset="0"/>
              </a:rPr>
              <a:t>D</a:t>
            </a:r>
            <a:r>
              <a:rPr lang="en-US" altLang="en-US" sz="28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en-US" sz="2800" b="1" baseline="-25000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system</a:t>
            </a:r>
            <a:endParaRPr lang="en-US" altLang="en-US"/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076700" y="5919788"/>
            <a:ext cx="2667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+ </a:t>
            </a:r>
            <a:r>
              <a:rPr lang="en-US" altLang="en-US" sz="2800" b="1">
                <a:solidFill>
                  <a:schemeClr val="accent1"/>
                </a:solidFill>
                <a:latin typeface="MT Symbol" pitchFamily="82" charset="2"/>
                <a:cs typeface="Arial" charset="0"/>
              </a:rPr>
              <a:t>D</a:t>
            </a:r>
            <a:r>
              <a:rPr lang="en-US" altLang="en-US" sz="28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en-US" sz="2800" b="1" baseline="-25000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surroundings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 autoUpdateAnimBg="0"/>
      <p:bldP spid="13318" grpId="0" autoUpdateAnimBg="0"/>
      <p:bldP spid="13317" grpId="0" autoUpdateAnimBg="0"/>
      <p:bldP spid="13316" grpId="0" autoUpdateAnimBg="0"/>
      <p:bldP spid="13315" grpId="0" autoUpdateAnimBg="0"/>
      <p:bldP spid="1331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Endotherm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562600" y="152400"/>
            <a:ext cx="3352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3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Endothermic Reaction</a:t>
            </a:r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Exotherm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715000" y="609600"/>
            <a:ext cx="2971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3600" b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Exothermic </a:t>
            </a:r>
            <a:br>
              <a:rPr lang="en-US" altLang="en-US" sz="3600" b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</a:br>
            <a:r>
              <a:rPr lang="en-US" altLang="en-US" sz="3600" b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Reaction</a:t>
            </a:r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342900" y="441325"/>
            <a:ext cx="3429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en-US" sz="36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Calorimetry</a:t>
            </a:r>
            <a:endParaRPr lang="en-US" altLang="en-US" dirty="0">
              <a:solidFill>
                <a:srgbClr val="FFFF00"/>
              </a:solidFill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723900" y="1428750"/>
            <a:ext cx="7848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The amount of heat absorbed or released during a physical or chemical change can be measured…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784225" y="3028950"/>
            <a:ext cx="77882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…usually by the change in temperature of a known quantity of water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723900" y="4251325"/>
            <a:ext cx="8077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1 calorie</a:t>
            </a:r>
            <a:r>
              <a:rPr lang="en-US" altLang="en-US" sz="2800" b="1">
                <a:latin typeface="Comic Sans MS" pitchFamily="66" charset="0"/>
                <a:cs typeface="Arial" charset="0"/>
              </a:rPr>
              <a:t> </a:t>
            </a:r>
            <a:r>
              <a:rPr lang="en-US" altLang="en-US" sz="28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is the heat required to raise the temperature of</a:t>
            </a:r>
            <a:r>
              <a:rPr lang="en-US" altLang="en-US" sz="2800" b="1">
                <a:latin typeface="Comic Sans MS" pitchFamily="66" charset="0"/>
                <a:cs typeface="Arial" charset="0"/>
              </a:rPr>
              <a:t> </a:t>
            </a:r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1 gram of water by 1 </a:t>
            </a:r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</a:t>
            </a:r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C</a:t>
            </a:r>
            <a:endParaRPr lang="en-US" altLang="en-US" sz="2800" b="1">
              <a:solidFill>
                <a:schemeClr val="accent1"/>
              </a:solidFill>
              <a:latin typeface="Comic Sans MS" pitchFamily="66" charset="0"/>
              <a:cs typeface="Arial" charset="0"/>
              <a:sym typeface="Symbol" pitchFamily="18" charset="2"/>
            </a:endParaRP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723900" y="5470525"/>
            <a:ext cx="8077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1 BTU</a:t>
            </a:r>
            <a:r>
              <a:rPr lang="en-US" altLang="en-US" sz="2800" b="1">
                <a:latin typeface="Comic Sans MS" pitchFamily="66" charset="0"/>
                <a:cs typeface="Arial" charset="0"/>
              </a:rPr>
              <a:t> </a:t>
            </a:r>
            <a:r>
              <a:rPr lang="en-US" altLang="en-US" sz="2800" b="1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is the heat required to raise the temperature of</a:t>
            </a:r>
            <a:r>
              <a:rPr lang="en-US" altLang="en-US" sz="2800" b="1">
                <a:latin typeface="Comic Sans MS" pitchFamily="66" charset="0"/>
                <a:cs typeface="Arial" charset="0"/>
              </a:rPr>
              <a:t> </a:t>
            </a:r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1 pound of water by 1 </a:t>
            </a:r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  <a:sym typeface="Symbol" pitchFamily="18" charset="2"/>
              </a:rPr>
              <a:t></a:t>
            </a:r>
            <a:r>
              <a:rPr lang="en-US" altLang="en-US" sz="2800" b="1">
                <a:solidFill>
                  <a:schemeClr val="accent1"/>
                </a:solidFill>
                <a:latin typeface="Comic Sans MS" pitchFamily="66" charset="0"/>
                <a:cs typeface="Arial" charset="0"/>
              </a:rPr>
              <a:t>F</a:t>
            </a:r>
            <a:endParaRPr lang="en-US" altLang="en-US" sz="2800" b="1">
              <a:solidFill>
                <a:schemeClr val="accent1"/>
              </a:solidFill>
              <a:latin typeface="Comic Sans MS" pitchFamily="66" charset="0"/>
              <a:cs typeface="Arial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utoUpdateAnimBg="0"/>
      <p:bldP spid="21507" grpId="0" autoUpdateAnimBg="0"/>
      <p:bldP spid="2150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81000" y="1363663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sz="36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The Joule</a:t>
            </a:r>
            <a:endParaRPr lang="en-US" altLang="en-US" dirty="0">
              <a:solidFill>
                <a:srgbClr val="FFFF00"/>
              </a:solidFill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04800" y="2201863"/>
            <a:ext cx="8534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>
                <a:solidFill>
                  <a:schemeClr val="bg1"/>
                </a:solidFill>
                <a:latin typeface="Comic Sans MS" pitchFamily="66" charset="0"/>
                <a:cs typeface="Arial" charset="0"/>
              </a:rPr>
              <a:t>The unit of heat used in modern thermochemistry is the Joule</a:t>
            </a:r>
            <a:endParaRPr lang="en-US" altLang="en-US">
              <a:solidFill>
                <a:schemeClr val="bg1"/>
              </a:solidFill>
            </a:endParaRPr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685800" y="3116263"/>
          <a:ext cx="7543800" cy="148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4" imgW="2133600" imgH="419100" progId="Equation.3">
                  <p:embed/>
                </p:oleObj>
              </mc:Choice>
              <mc:Fallback>
                <p:oleObj name="Equation" r:id="rId4" imgW="21336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116263"/>
                        <a:ext cx="7543800" cy="148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828800" y="4794250"/>
            <a:ext cx="48942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i="1">
                <a:solidFill>
                  <a:schemeClr val="bg1"/>
                </a:solidFill>
              </a:rPr>
              <a:t>4.184</a:t>
            </a:r>
            <a:r>
              <a:rPr lang="en-US" altLang="en-US"/>
              <a:t>  </a:t>
            </a:r>
            <a:r>
              <a:rPr lang="en-US" altLang="en-US" sz="40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joule = </a:t>
            </a:r>
            <a:r>
              <a:rPr lang="en-US" altLang="en-US" sz="3600" i="1">
                <a:solidFill>
                  <a:schemeClr val="bg1"/>
                </a:solidFill>
              </a:rPr>
              <a:t>1</a:t>
            </a:r>
            <a:r>
              <a:rPr lang="en-US" altLang="en-US"/>
              <a:t> </a:t>
            </a:r>
            <a:r>
              <a:rPr lang="en-US" altLang="en-US" sz="40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calories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832</Words>
  <Application>Microsoft Office PowerPoint</Application>
  <PresentationFormat>On-screen Show (4:3)</PresentationFormat>
  <Paragraphs>142</Paragraphs>
  <Slides>20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Comic Sans MS</vt:lpstr>
      <vt:lpstr>MT Symbol</vt:lpstr>
      <vt:lpstr>Symbol</vt:lpstr>
      <vt:lpstr>Times New Roman</vt:lpstr>
      <vt:lpstr>Wingdings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Sample Problem 1</vt:lpstr>
      <vt:lpstr>Heat of Combustion</vt:lpstr>
      <vt:lpstr>H+ + OH-  H20 </vt:lpstr>
      <vt:lpstr>PowerPoint Presentation</vt:lpstr>
      <vt:lpstr>PowerPoint Presentation</vt:lpstr>
      <vt:lpstr>PowerPoint Presentation</vt:lpstr>
      <vt:lpstr>PowerPoint Presentation</vt:lpstr>
    </vt:vector>
  </TitlesOfParts>
  <Company>Temecula Valley 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Jeff MacLean</cp:lastModifiedBy>
  <cp:revision>16</cp:revision>
  <dcterms:created xsi:type="dcterms:W3CDTF">2006-11-09T22:16:30Z</dcterms:created>
  <dcterms:modified xsi:type="dcterms:W3CDTF">2018-11-08T17:11:21Z</dcterms:modified>
</cp:coreProperties>
</file>