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2" r:id="rId4"/>
    <p:sldId id="258" r:id="rId5"/>
    <p:sldId id="263" r:id="rId6"/>
    <p:sldId id="259" r:id="rId7"/>
    <p:sldId id="264" r:id="rId8"/>
    <p:sldId id="260" r:id="rId9"/>
    <p:sldId id="265" r:id="rId10"/>
    <p:sldId id="261"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30D711-5560-4398-AAED-4C0E00DA3638}" type="datetimeFigureOut">
              <a:rPr lang="en-US" smtClean="0"/>
              <a:pPr/>
              <a:t>8/20/2013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C3D2A2-1EAC-4F9C-BEC7-39FA0D3B63C9}"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30D711-5560-4398-AAED-4C0E00DA3638}"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3D2A2-1EAC-4F9C-BEC7-39FA0D3B63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9C3D2A2-1EAC-4F9C-BEC7-39FA0D3B63C9}"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30D711-5560-4398-AAED-4C0E00DA3638}"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D30D711-5560-4398-AAED-4C0E00DA3638}"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9C3D2A2-1EAC-4F9C-BEC7-39FA0D3B63C9}"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D30D711-5560-4398-AAED-4C0E00DA3638}" type="datetimeFigureOut">
              <a:rPr lang="en-US" smtClean="0"/>
              <a:pPr/>
              <a:t>8/20/2013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C3D2A2-1EAC-4F9C-BEC7-39FA0D3B63C9}"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D30D711-5560-4398-AAED-4C0E00DA3638}"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3D2A2-1EAC-4F9C-BEC7-39FA0D3B63C9}"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D30D711-5560-4398-AAED-4C0E00DA3638}" type="datetimeFigureOut">
              <a:rPr lang="en-US" smtClean="0"/>
              <a:pPr/>
              <a:t>8/20/2013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9C3D2A2-1EAC-4F9C-BEC7-39FA0D3B63C9}"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30D711-5560-4398-AAED-4C0E00DA3638}" type="datetimeFigureOut">
              <a:rPr lang="en-US" smtClean="0"/>
              <a:pPr/>
              <a:t>8/20/2013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9C3D2A2-1EAC-4F9C-BEC7-39FA0D3B63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D30D711-5560-4398-AAED-4C0E00DA3638}" type="datetimeFigureOut">
              <a:rPr lang="en-US" smtClean="0"/>
              <a:pPr/>
              <a:t>8/20/2013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9C3D2A2-1EAC-4F9C-BEC7-39FA0D3B63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9C3D2A2-1EAC-4F9C-BEC7-39FA0D3B63C9}"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D30D711-5560-4398-AAED-4C0E00DA3638}" type="datetimeFigureOut">
              <a:rPr lang="en-US" smtClean="0"/>
              <a:pPr/>
              <a:t>8/20/2013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9C3D2A2-1EAC-4F9C-BEC7-39FA0D3B63C9}"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D30D711-5560-4398-AAED-4C0E00DA3638}" type="datetimeFigureOut">
              <a:rPr lang="en-US" smtClean="0"/>
              <a:pPr/>
              <a:t>8/20/2013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D30D711-5560-4398-AAED-4C0E00DA3638}" type="datetimeFigureOut">
              <a:rPr lang="en-US" smtClean="0"/>
              <a:pPr/>
              <a:t>8/20/2013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9C3D2A2-1EAC-4F9C-BEC7-39FA0D3B63C9}"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By: Christian Squire</a:t>
            </a:r>
          </a:p>
          <a:p>
            <a:r>
              <a:rPr lang="en-US" dirty="0" smtClean="0"/>
              <a:t>Pd. 6</a:t>
            </a:r>
            <a:endParaRPr lang="en-US" dirty="0"/>
          </a:p>
        </p:txBody>
      </p:sp>
      <p:sp>
        <p:nvSpPr>
          <p:cNvPr id="2" name="Title 1"/>
          <p:cNvSpPr>
            <a:spLocks noGrp="1"/>
          </p:cNvSpPr>
          <p:nvPr>
            <p:ph type="ctrTitle"/>
          </p:nvPr>
        </p:nvSpPr>
        <p:spPr/>
        <p:txBody>
          <a:bodyPr/>
          <a:lstStyle/>
          <a:p>
            <a:r>
              <a:rPr lang="en-US" dirty="0" smtClean="0"/>
              <a:t>Five Experiments You Should Know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Albert Einstein’s Photoelectric Effect</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a:t>Albert Einstein proposed that electromagnetic radiation is quantized (consists of photons). He suggested that electromagnetic radiation can be viewed as a stream of “particles” called </a:t>
            </a:r>
            <a:r>
              <a:rPr lang="en-US" b="1" dirty="0"/>
              <a:t>photons</a:t>
            </a:r>
            <a:r>
              <a:rPr lang="en-US" dirty="0"/>
              <a:t>. He arrived at this conclusion though his analysis of the </a:t>
            </a:r>
            <a:r>
              <a:rPr lang="en-US" b="1" dirty="0"/>
              <a:t>photoelectric effect</a:t>
            </a:r>
            <a:r>
              <a:rPr lang="en-US" dirty="0"/>
              <a:t>. This refers to the phenomenon in which electrons are emitted from the surface of a metal when light strikes it. The following observations characterized the photoelectric effect:</a:t>
            </a:r>
          </a:p>
          <a:p>
            <a:pPr lvl="0"/>
            <a:r>
              <a:rPr lang="en-US" dirty="0"/>
              <a:t>Studies in which the frequency of the light is varied show that no electrons are emitted by a given metal below a specific threshold frequency.</a:t>
            </a:r>
          </a:p>
          <a:p>
            <a:pPr lvl="0"/>
            <a:r>
              <a:rPr lang="en-US" dirty="0"/>
              <a:t>For light with frequency lower than the threshold frequency, no electrons are emitted regardless of the intensity of the light. </a:t>
            </a:r>
          </a:p>
          <a:p>
            <a:pPr lvl="0"/>
            <a:r>
              <a:rPr lang="en-US" dirty="0"/>
              <a:t>For light with frequency greater than the threshold frequency, the number of electrons emitted increases with the intensity of the light.</a:t>
            </a:r>
          </a:p>
          <a:p>
            <a:pPr lvl="0"/>
            <a:r>
              <a:rPr lang="en-US" dirty="0"/>
              <a:t>For light with frequency greater than the threshold frequency, the kinetic energy, of the emitted electrons increases linearly with the frequency of the lights. </a:t>
            </a:r>
          </a:p>
          <a:p>
            <a:r>
              <a:rPr lang="en-US" dirty="0"/>
              <a:t>These observations can be explained by assuming that electromagnetic radiation is quantized, and that the </a:t>
            </a:r>
            <a:r>
              <a:rPr lang="en-US" b="1" dirty="0"/>
              <a:t>threshold frequency</a:t>
            </a:r>
            <a:r>
              <a:rPr lang="en-US" dirty="0"/>
              <a:t> represents the minimum energy required to remove the electron from the metal’s surface.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jixifox.files.wordpress.com/2009/12/jixi-fox-quotable-5-albert-einstein.jpg"/>
          <p:cNvPicPr>
            <a:picLocks noChangeAspect="1" noChangeArrowheads="1"/>
          </p:cNvPicPr>
          <p:nvPr/>
        </p:nvPicPr>
        <p:blipFill>
          <a:blip r:embed="rId2" cstate="print"/>
          <a:srcRect/>
          <a:stretch>
            <a:fillRect/>
          </a:stretch>
        </p:blipFill>
        <p:spPr bwMode="auto">
          <a:xfrm>
            <a:off x="381000" y="609600"/>
            <a:ext cx="3619500" cy="5105400"/>
          </a:xfrm>
          <a:prstGeom prst="rect">
            <a:avLst/>
          </a:prstGeom>
          <a:noFill/>
        </p:spPr>
      </p:pic>
      <p:pic>
        <p:nvPicPr>
          <p:cNvPr id="23556" name="Picture 4" descr="http://mc2.gulf-pixels.com/wp-content/uploads/2009/07/Photo-Electric-Effect.gif"/>
          <p:cNvPicPr>
            <a:picLocks noChangeAspect="1" noChangeArrowheads="1"/>
          </p:cNvPicPr>
          <p:nvPr/>
        </p:nvPicPr>
        <p:blipFill>
          <a:blip r:embed="rId3" cstate="print"/>
          <a:srcRect/>
          <a:stretch>
            <a:fillRect/>
          </a:stretch>
        </p:blipFill>
        <p:spPr bwMode="auto">
          <a:xfrm>
            <a:off x="4191000" y="1371600"/>
            <a:ext cx="4524375" cy="44291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 J. Thomson’s Cathode Ray</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English physicist J. J. Thomson studied electrical discharges in partially evacuated tubes called </a:t>
            </a:r>
            <a:r>
              <a:rPr lang="en-US" b="1" dirty="0"/>
              <a:t>cathode-ray tubes</a:t>
            </a:r>
            <a:r>
              <a:rPr lang="en-US" dirty="0"/>
              <a:t>. He found that when high voltage was applied to the tube, a “ray” he called a </a:t>
            </a:r>
            <a:r>
              <a:rPr lang="en-US" b="1" dirty="0"/>
              <a:t>cathode ray</a:t>
            </a:r>
            <a:r>
              <a:rPr lang="en-US" dirty="0"/>
              <a:t> was produced. Because the ray was produced at the negative electrode and was repelled by the negative pole of an applied electric field, Thomson postulated that the ray was a stream of negatively charged particles, now called </a:t>
            </a:r>
            <a:r>
              <a:rPr lang="en-US" b="1" dirty="0"/>
              <a:t>electrons</a:t>
            </a:r>
            <a:r>
              <a:rPr lang="en-US" dirty="0"/>
              <a:t>. He reasoned that since the electrons could be produced from electrodes made of various types of metals, all atoms must contain electrons. Since atoms were known to be electrically neutral, Thomson further assumed that atoms also must contain some positive charge. He postulated that an atom consisted of a diffuse cloud of positive charge with the negative electrons randomly in it. This model is often called the </a:t>
            </a:r>
            <a:r>
              <a:rPr lang="en-US" b="1" dirty="0"/>
              <a:t>plum pudding model</a:t>
            </a:r>
            <a:r>
              <a:rPr lang="en-US" dirty="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5/5e/JJ_Thomson.jpg"/>
          <p:cNvPicPr>
            <a:picLocks noChangeAspect="1" noChangeArrowheads="1"/>
          </p:cNvPicPr>
          <p:nvPr/>
        </p:nvPicPr>
        <p:blipFill>
          <a:blip r:embed="rId2" cstate="print"/>
          <a:srcRect/>
          <a:stretch>
            <a:fillRect/>
          </a:stretch>
        </p:blipFill>
        <p:spPr bwMode="auto">
          <a:xfrm>
            <a:off x="609600" y="228600"/>
            <a:ext cx="3365500" cy="3760547"/>
          </a:xfrm>
          <a:prstGeom prst="rect">
            <a:avLst/>
          </a:prstGeom>
          <a:noFill/>
        </p:spPr>
      </p:pic>
      <p:pic>
        <p:nvPicPr>
          <p:cNvPr id="1028" name="Picture 4" descr="http://upload.wikimedia.org/wikipedia/commons/thumb/e/e2/Cathode_ray_tube_diagram-en.svg/782px-Cathode_ray_tube_diagram-en.svg.png"/>
          <p:cNvPicPr>
            <a:picLocks noChangeAspect="1" noChangeArrowheads="1"/>
          </p:cNvPicPr>
          <p:nvPr/>
        </p:nvPicPr>
        <p:blipFill>
          <a:blip r:embed="rId3" cstate="print"/>
          <a:srcRect/>
          <a:stretch>
            <a:fillRect/>
          </a:stretch>
        </p:blipFill>
        <p:spPr bwMode="auto">
          <a:xfrm>
            <a:off x="1295400" y="3810000"/>
            <a:ext cx="6096000" cy="2490272"/>
          </a:xfrm>
          <a:prstGeom prst="rect">
            <a:avLst/>
          </a:prstGeom>
          <a:noFill/>
        </p:spPr>
      </p:pic>
      <p:pic>
        <p:nvPicPr>
          <p:cNvPr id="1030" name="Picture 6" descr="http://home.iitk.ac.in/~sreerup/bso203/PlumPudding.gif"/>
          <p:cNvPicPr>
            <a:picLocks noChangeAspect="1" noChangeArrowheads="1"/>
          </p:cNvPicPr>
          <p:nvPr/>
        </p:nvPicPr>
        <p:blipFill>
          <a:blip r:embed="rId4" cstate="print"/>
          <a:srcRect/>
          <a:stretch>
            <a:fillRect/>
          </a:stretch>
        </p:blipFill>
        <p:spPr bwMode="auto">
          <a:xfrm>
            <a:off x="4953000" y="838200"/>
            <a:ext cx="2743200" cy="2743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Robert Millikan’s Oil Drop Experiment</a:t>
            </a:r>
            <a:endParaRPr lang="en-US" dirty="0"/>
          </a:p>
        </p:txBody>
      </p:sp>
      <p:sp>
        <p:nvSpPr>
          <p:cNvPr id="3" name="Content Placeholder 2"/>
          <p:cNvSpPr>
            <a:spLocks noGrp="1"/>
          </p:cNvSpPr>
          <p:nvPr>
            <p:ph sz="quarter" idx="1"/>
          </p:nvPr>
        </p:nvSpPr>
        <p:spPr/>
        <p:txBody>
          <a:bodyPr>
            <a:normAutofit/>
          </a:bodyPr>
          <a:lstStyle/>
          <a:p>
            <a:r>
              <a:rPr lang="en-US" dirty="0"/>
              <a:t>Robert Millikan formed clever experiments involving charged oil drops. These experiments allowed him to determine the magnitude of the electron charge. With this volume and the </a:t>
            </a:r>
            <a:r>
              <a:rPr lang="en-US" b="1" dirty="0"/>
              <a:t>charge-to-mass ratio</a:t>
            </a:r>
            <a:r>
              <a:rPr lang="en-US" dirty="0"/>
              <a:t> (determined by Thomson to be electron charge/electron mass = -1.76x10^8 coulombs/grams), Millikan was able to calculate the mass of the electron as </a:t>
            </a:r>
            <a:r>
              <a:rPr lang="en-US" b="1" dirty="0"/>
              <a:t>9.11x10^-31</a:t>
            </a:r>
            <a:r>
              <a:rPr lang="en-US" dirty="0"/>
              <a:t> kg.</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news.uchicago.edu/releases/06/images/061128.millikan.jpg"/>
          <p:cNvPicPr>
            <a:picLocks noChangeAspect="1" noChangeArrowheads="1"/>
          </p:cNvPicPr>
          <p:nvPr/>
        </p:nvPicPr>
        <p:blipFill>
          <a:blip r:embed="rId2" cstate="print"/>
          <a:srcRect/>
          <a:stretch>
            <a:fillRect/>
          </a:stretch>
        </p:blipFill>
        <p:spPr bwMode="auto">
          <a:xfrm>
            <a:off x="457200" y="838200"/>
            <a:ext cx="3219450" cy="4714875"/>
          </a:xfrm>
          <a:prstGeom prst="rect">
            <a:avLst/>
          </a:prstGeom>
          <a:noFill/>
        </p:spPr>
      </p:pic>
      <p:pic>
        <p:nvPicPr>
          <p:cNvPr id="20484" name="Picture 4" descr="http://media-2.web.britannica.com/eb-media/82/22482-004-8AF21221.gif"/>
          <p:cNvPicPr>
            <a:picLocks noChangeAspect="1" noChangeArrowheads="1"/>
          </p:cNvPicPr>
          <p:nvPr/>
        </p:nvPicPr>
        <p:blipFill>
          <a:blip r:embed="rId3" cstate="print"/>
          <a:srcRect/>
          <a:stretch>
            <a:fillRect/>
          </a:stretch>
        </p:blipFill>
        <p:spPr bwMode="auto">
          <a:xfrm>
            <a:off x="4191000" y="838200"/>
            <a:ext cx="4495800" cy="4724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Ernest Rutherford’s Nuclear Atom</a:t>
            </a:r>
            <a:endParaRPr lang="en-US" dirty="0"/>
          </a:p>
        </p:txBody>
      </p:sp>
      <p:sp>
        <p:nvSpPr>
          <p:cNvPr id="3" name="Content Placeholder 2"/>
          <p:cNvSpPr>
            <a:spLocks noGrp="1"/>
          </p:cNvSpPr>
          <p:nvPr>
            <p:ph sz="quarter" idx="1"/>
          </p:nvPr>
        </p:nvSpPr>
        <p:spPr/>
        <p:txBody>
          <a:bodyPr>
            <a:normAutofit fontScale="70000" lnSpcReduction="20000"/>
          </a:bodyPr>
          <a:lstStyle/>
          <a:p>
            <a:r>
              <a:rPr lang="en-US" sz="3100" dirty="0"/>
              <a:t>Ernest Rutherford carried out an experiment to test Thomson’s plum pudding model. The experiment involved directing alpha particles at a thin sheet of metal foil. He reasoned that if Thomson’s model was correct, the alpha particles should crash right through the foil with very minor deflections in their paths. However, Rutherford found that many of the particles were deflected at large angles and some were reflected, never hitting the detector. The large deflections of the alpha particles could be caused only by a center of concentrated positive charge that contains most of the atom’s mass. Most of the particles passed directly through the foil because the atom is mostly open space. He explained this through the </a:t>
            </a:r>
            <a:r>
              <a:rPr lang="en-US" sz="3100" b="1" dirty="0"/>
              <a:t>nuclear atom</a:t>
            </a:r>
            <a:r>
              <a:rPr lang="en-US" sz="3100" dirty="0"/>
              <a:t> model-an atom with a dense center of positive charge (the </a:t>
            </a:r>
            <a:r>
              <a:rPr lang="en-US" sz="3100" b="1" dirty="0"/>
              <a:t>nucleus</a:t>
            </a:r>
            <a:r>
              <a:rPr lang="en-US" sz="3100" dirty="0"/>
              <a:t>) with electrons moving around the nucleus at a distance that is large relative to the nuclear radius.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wpclipart.com/famous/science/science_2/Ernest_Rutherford.png"/>
          <p:cNvPicPr>
            <a:picLocks noChangeAspect="1" noChangeArrowheads="1"/>
          </p:cNvPicPr>
          <p:nvPr/>
        </p:nvPicPr>
        <p:blipFill>
          <a:blip r:embed="rId2" cstate="print"/>
          <a:srcRect/>
          <a:stretch>
            <a:fillRect/>
          </a:stretch>
        </p:blipFill>
        <p:spPr bwMode="auto">
          <a:xfrm>
            <a:off x="609600" y="762000"/>
            <a:ext cx="2828925" cy="5105400"/>
          </a:xfrm>
          <a:prstGeom prst="rect">
            <a:avLst/>
          </a:prstGeom>
          <a:noFill/>
        </p:spPr>
      </p:pic>
      <p:pic>
        <p:nvPicPr>
          <p:cNvPr id="21508" name="Picture 4" descr="http://www.cfo.doe.gov/me70/manhattan/images/AtomLabeled.gif"/>
          <p:cNvPicPr>
            <a:picLocks noChangeAspect="1" noChangeArrowheads="1"/>
          </p:cNvPicPr>
          <p:nvPr/>
        </p:nvPicPr>
        <p:blipFill>
          <a:blip r:embed="rId3" cstate="print"/>
          <a:srcRect/>
          <a:stretch>
            <a:fillRect/>
          </a:stretch>
        </p:blipFill>
        <p:spPr bwMode="auto">
          <a:xfrm>
            <a:off x="4876800" y="304800"/>
            <a:ext cx="2667000" cy="2678021"/>
          </a:xfrm>
          <a:prstGeom prst="rect">
            <a:avLst/>
          </a:prstGeom>
          <a:noFill/>
        </p:spPr>
      </p:pic>
      <p:pic>
        <p:nvPicPr>
          <p:cNvPr id="21510" name="Picture 6" descr="http://www.nisd.net/marshall/Departments/Sciencedept/Atomic%20Theory/Images/GoldFoilExpt.gif"/>
          <p:cNvPicPr>
            <a:picLocks noChangeAspect="1" noChangeArrowheads="1"/>
          </p:cNvPicPr>
          <p:nvPr/>
        </p:nvPicPr>
        <p:blipFill>
          <a:blip r:embed="rId4" cstate="print"/>
          <a:srcRect/>
          <a:stretch>
            <a:fillRect/>
          </a:stretch>
        </p:blipFill>
        <p:spPr bwMode="auto">
          <a:xfrm>
            <a:off x="4038600" y="3200400"/>
            <a:ext cx="4438650" cy="30384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Niel Bohr’s Model</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Niel Bohr </a:t>
            </a:r>
            <a:r>
              <a:rPr lang="en-US" b="1" dirty="0"/>
              <a:t>Bohr model</a:t>
            </a:r>
            <a:r>
              <a:rPr lang="en-US" dirty="0"/>
              <a:t> depicts the </a:t>
            </a:r>
            <a:r>
              <a:rPr lang="en-US" dirty="0" smtClean="0"/>
              <a:t>atom </a:t>
            </a:r>
            <a:r>
              <a:rPr lang="en-US" dirty="0"/>
              <a:t>as a small, positively charged nucleus surrounded by electrons that travel in circular orbits around the nucleus. </a:t>
            </a:r>
            <a:r>
              <a:rPr lang="en-US" b="1" dirty="0" err="1" smtClean="0"/>
              <a:t>Coulombic</a:t>
            </a:r>
            <a:r>
              <a:rPr lang="en-US" b="1" dirty="0" smtClean="0"/>
              <a:t> </a:t>
            </a:r>
            <a:r>
              <a:rPr lang="en-US" b="1" dirty="0"/>
              <a:t>forces</a:t>
            </a:r>
            <a:r>
              <a:rPr lang="en-US" dirty="0"/>
              <a:t> provided attraction between the electrons and the nucleus—much like how the planets in the solar system are kept in its orbits by gravity. He developed this idea through a quantum model for the hydrogen atom. This was an improvement on the earlier cubic model, the plum-pudding model, the Saturnian model, and the Rutherford model. Since the Bohr model is a quantum physics-based modification of the Rutherford model, many sources combine the two, referring to the </a:t>
            </a:r>
            <a:r>
              <a:rPr lang="en-US" b="1" dirty="0"/>
              <a:t>Rutherford–Bohr model</a:t>
            </a:r>
            <a:r>
              <a:rPr lang="en-US" dirty="0"/>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jewoftheday.com/Ulpan/Images/NeilsBorh.jpg"/>
          <p:cNvPicPr>
            <a:picLocks noChangeAspect="1" noChangeArrowheads="1"/>
          </p:cNvPicPr>
          <p:nvPr/>
        </p:nvPicPr>
        <p:blipFill>
          <a:blip r:embed="rId2" cstate="print"/>
          <a:srcRect/>
          <a:stretch>
            <a:fillRect/>
          </a:stretch>
        </p:blipFill>
        <p:spPr bwMode="auto">
          <a:xfrm>
            <a:off x="457200" y="533400"/>
            <a:ext cx="3314700" cy="5334000"/>
          </a:xfrm>
          <a:prstGeom prst="rect">
            <a:avLst/>
          </a:prstGeom>
          <a:noFill/>
        </p:spPr>
      </p:pic>
      <p:pic>
        <p:nvPicPr>
          <p:cNvPr id="22532" name="Picture 4" descr="http://www.tpub.com/content/doe/h1019v1/img/h1019v1_27_5.jpg"/>
          <p:cNvPicPr>
            <a:picLocks noChangeAspect="1" noChangeArrowheads="1"/>
          </p:cNvPicPr>
          <p:nvPr/>
        </p:nvPicPr>
        <p:blipFill>
          <a:blip r:embed="rId3" cstate="print"/>
          <a:srcRect/>
          <a:stretch>
            <a:fillRect/>
          </a:stretch>
        </p:blipFill>
        <p:spPr bwMode="auto">
          <a:xfrm>
            <a:off x="4495800" y="685800"/>
            <a:ext cx="4210050" cy="5029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137</TotalTime>
  <Words>727</Words>
  <Application>Microsoft Office PowerPoint</Application>
  <PresentationFormat>On-screen Show (4:3)</PresentationFormat>
  <Paragraphs>18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Five Experiments You Should Know</vt:lpstr>
      <vt:lpstr>J. J. Thomson’s Cathode Ray</vt:lpstr>
      <vt:lpstr>Slide 3</vt:lpstr>
      <vt:lpstr>Robert Millikan’s Oil Drop Experiment</vt:lpstr>
      <vt:lpstr>Slide 5</vt:lpstr>
      <vt:lpstr>Ernest Rutherford’s Nuclear Atom</vt:lpstr>
      <vt:lpstr>Slide 7</vt:lpstr>
      <vt:lpstr>Niel Bohr’s Model</vt:lpstr>
      <vt:lpstr>Slide 9</vt:lpstr>
      <vt:lpstr>Albert Einstein’s Photoelectric Effect</vt:lpstr>
      <vt:lpstr>Slide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Experiments You Should Know</dc:title>
  <dc:creator>Christian</dc:creator>
  <cp:lastModifiedBy>jmaclean</cp:lastModifiedBy>
  <cp:revision>6</cp:revision>
  <dcterms:created xsi:type="dcterms:W3CDTF">2010-06-03T01:49:54Z</dcterms:created>
  <dcterms:modified xsi:type="dcterms:W3CDTF">2013-08-20T17:58:43Z</dcterms:modified>
</cp:coreProperties>
</file>